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6"/>
  </p:notesMasterIdLst>
  <p:handoutMasterIdLst>
    <p:handoutMasterId r:id="rId57"/>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3" r:id="rId18"/>
    <p:sldId id="274" r:id="rId19"/>
    <p:sldId id="281" r:id="rId20"/>
    <p:sldId id="280" r:id="rId21"/>
    <p:sldId id="282" r:id="rId22"/>
    <p:sldId id="275" r:id="rId23"/>
    <p:sldId id="276" r:id="rId24"/>
    <p:sldId id="277" r:id="rId25"/>
    <p:sldId id="278" r:id="rId26"/>
    <p:sldId id="284" r:id="rId27"/>
    <p:sldId id="279" r:id="rId28"/>
    <p:sldId id="283"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8" r:id="rId42"/>
    <p:sldId id="297"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autoAdjust="0"/>
  </p:normalViewPr>
  <p:slideViewPr>
    <p:cSldViewPr snapToGrid="0">
      <p:cViewPr varScale="1">
        <p:scale>
          <a:sx n="70" d="100"/>
          <a:sy n="70" d="100"/>
        </p:scale>
        <p:origin x="114" y="72"/>
      </p:cViewPr>
      <p:guideLst/>
    </p:cSldViewPr>
  </p:slideViewPr>
  <p:outlineViewPr>
    <p:cViewPr>
      <p:scale>
        <a:sx n="33" d="100"/>
        <a:sy n="33" d="100"/>
      </p:scale>
      <p:origin x="0" y="-4002"/>
    </p:cViewPr>
  </p:outlineViewPr>
  <p:notesTextViewPr>
    <p:cViewPr>
      <p:scale>
        <a:sx n="1" d="1"/>
        <a:sy n="1" d="1"/>
      </p:scale>
      <p:origin x="0" y="0"/>
    </p:cViewPr>
  </p:notesTextViewPr>
  <p:sorterViewPr>
    <p:cViewPr>
      <p:scale>
        <a:sx n="100" d="100"/>
        <a:sy n="100" d="100"/>
      </p:scale>
      <p:origin x="0" y="-2340"/>
    </p:cViewPr>
  </p:sorterViewPr>
  <p:notesViewPr>
    <p:cSldViewPr snapToGrid="0">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77ACB2B-1FAC-43F1-B5E4-E9EE011329B7}" type="datetimeFigureOut">
              <a:rPr lang="en-US" smtClean="0"/>
              <a:t>3/17/2015</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D2D48ED0-CB2D-4E30-A560-42A8723778C5}" type="slidenum">
              <a:rPr lang="en-US" smtClean="0"/>
              <a:t>‹#›</a:t>
            </a:fld>
            <a:endParaRPr lang="en-US"/>
          </a:p>
        </p:txBody>
      </p:sp>
    </p:spTree>
    <p:extLst>
      <p:ext uri="{BB962C8B-B14F-4D97-AF65-F5344CB8AC3E}">
        <p14:creationId xmlns:p14="http://schemas.microsoft.com/office/powerpoint/2010/main" val="3506072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B2859ED-F72E-4B70-81AA-5D53D99B9B11}" type="datetimeFigureOut">
              <a:rPr lang="en-US" smtClean="0"/>
              <a:t>3/17/2015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4B72F3F-8BFE-455C-BCBD-250DCC43706D}" type="slidenum">
              <a:rPr lang="en-US" smtClean="0"/>
              <a:t>‹#›</a:t>
            </a:fld>
            <a:endParaRPr lang="en-US"/>
          </a:p>
        </p:txBody>
      </p:sp>
    </p:spTree>
    <p:extLst>
      <p:ext uri="{BB962C8B-B14F-4D97-AF65-F5344CB8AC3E}">
        <p14:creationId xmlns:p14="http://schemas.microsoft.com/office/powerpoint/2010/main" val="3917784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B72F3F-8BFE-455C-BCBD-250DCC43706D}" type="slidenum">
              <a:rPr lang="en-US" smtClean="0"/>
              <a:t>1</a:t>
            </a:fld>
            <a:endParaRPr lang="en-US"/>
          </a:p>
        </p:txBody>
      </p:sp>
    </p:spTree>
    <p:extLst>
      <p:ext uri="{BB962C8B-B14F-4D97-AF65-F5344CB8AC3E}">
        <p14:creationId xmlns:p14="http://schemas.microsoft.com/office/powerpoint/2010/main" val="22266842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B72F3F-8BFE-455C-BCBD-250DCC43706D}" type="slidenum">
              <a:rPr lang="en-US" smtClean="0"/>
              <a:t>10</a:t>
            </a:fld>
            <a:endParaRPr lang="en-US"/>
          </a:p>
        </p:txBody>
      </p:sp>
    </p:spTree>
    <p:extLst>
      <p:ext uri="{BB962C8B-B14F-4D97-AF65-F5344CB8AC3E}">
        <p14:creationId xmlns:p14="http://schemas.microsoft.com/office/powerpoint/2010/main" val="5494182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B72F3F-8BFE-455C-BCBD-250DCC43706D}" type="slidenum">
              <a:rPr lang="en-US" smtClean="0"/>
              <a:t>11</a:t>
            </a:fld>
            <a:endParaRPr lang="en-US"/>
          </a:p>
        </p:txBody>
      </p:sp>
    </p:spTree>
    <p:extLst>
      <p:ext uri="{BB962C8B-B14F-4D97-AF65-F5344CB8AC3E}">
        <p14:creationId xmlns:p14="http://schemas.microsoft.com/office/powerpoint/2010/main" val="20157717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B72F3F-8BFE-455C-BCBD-250DCC43706D}" type="slidenum">
              <a:rPr lang="en-US" smtClean="0"/>
              <a:t>12</a:t>
            </a:fld>
            <a:endParaRPr lang="en-US"/>
          </a:p>
        </p:txBody>
      </p:sp>
    </p:spTree>
    <p:extLst>
      <p:ext uri="{BB962C8B-B14F-4D97-AF65-F5344CB8AC3E}">
        <p14:creationId xmlns:p14="http://schemas.microsoft.com/office/powerpoint/2010/main" val="2448057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Elicit student response to the value of “little things” and the importance</a:t>
            </a:r>
            <a:r>
              <a:rPr lang="en-US" baseline="0" dirty="0" smtClean="0"/>
              <a:t> of human contact</a:t>
            </a:r>
          </a:p>
          <a:p>
            <a:r>
              <a:rPr lang="en-US" baseline="0" dirty="0" smtClean="0"/>
              <a:t>At first he unsuccessfully prays to his jailers. When that fails, he turns to God but begins to scream blasphemies when he remains a prisoner. He begins to plot vengeance against the men who were instrumental in his imprisonment. He longs for death and decides to starve himself. As death approaches, </a:t>
            </a:r>
            <a:r>
              <a:rPr lang="en-US" baseline="0" dirty="0" err="1" smtClean="0"/>
              <a:t>Dantes</a:t>
            </a:r>
            <a:r>
              <a:rPr lang="en-US" baseline="0" dirty="0" smtClean="0"/>
              <a:t> hears a sound that indicates another human is digging to get to his cell. Despair turns to hope. He becomes grateful to God for simple things such as the iron handle of a saucepan. </a:t>
            </a:r>
            <a:r>
              <a:rPr lang="en-US" baseline="0" dirty="0" err="1" smtClean="0"/>
              <a:t>Dantes</a:t>
            </a:r>
            <a:r>
              <a:rPr lang="en-US" baseline="0" dirty="0" smtClean="0"/>
              <a:t> begins to dig toward the other prisoner and to cry out for God’s help.</a:t>
            </a:r>
            <a:endParaRPr lang="en-US" dirty="0"/>
          </a:p>
        </p:txBody>
      </p:sp>
      <p:sp>
        <p:nvSpPr>
          <p:cNvPr id="4" name="Slide Number Placeholder 3"/>
          <p:cNvSpPr>
            <a:spLocks noGrp="1"/>
          </p:cNvSpPr>
          <p:nvPr>
            <p:ph type="sldNum" sz="quarter" idx="10"/>
          </p:nvPr>
        </p:nvSpPr>
        <p:spPr/>
        <p:txBody>
          <a:bodyPr/>
          <a:lstStyle/>
          <a:p>
            <a:fld id="{94B72F3F-8BFE-455C-BCBD-250DCC43706D}" type="slidenum">
              <a:rPr lang="en-US" smtClean="0"/>
              <a:t>13</a:t>
            </a:fld>
            <a:endParaRPr lang="en-US"/>
          </a:p>
        </p:txBody>
      </p:sp>
    </p:spTree>
    <p:extLst>
      <p:ext uri="{BB962C8B-B14F-4D97-AF65-F5344CB8AC3E}">
        <p14:creationId xmlns:p14="http://schemas.microsoft.com/office/powerpoint/2010/main" val="32525750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Abbe </a:t>
            </a:r>
            <a:r>
              <a:rPr lang="en-US" dirty="0" err="1" smtClean="0"/>
              <a:t>Faria</a:t>
            </a:r>
            <a:r>
              <a:rPr lang="en-US" dirty="0" smtClean="0"/>
              <a:t>, and Italian scholar who appears to be in his middle sixties, has been a political prisoner since 1807 and has been in Chateau </a:t>
            </a:r>
            <a:r>
              <a:rPr lang="en-US" dirty="0" err="1" smtClean="0"/>
              <a:t>d’If</a:t>
            </a:r>
            <a:r>
              <a:rPr lang="en-US" dirty="0" smtClean="0"/>
              <a:t> since 1811. He is ingenious,</a:t>
            </a:r>
            <a:r>
              <a:rPr lang="en-US" baseline="0" dirty="0" smtClean="0"/>
              <a:t> having made paper and quills and having devised methods to write volumes of his thoughts. It took him four years to make tools, and he has been digging for two years, thinking he was digging toward the outside wall of the prison. Although he is disappointed when he realizes he has been digging toward </a:t>
            </a:r>
            <a:r>
              <a:rPr lang="en-US" baseline="0" dirty="0" err="1" smtClean="0"/>
              <a:t>Dantes</a:t>
            </a:r>
            <a:r>
              <a:rPr lang="en-US" baseline="0" dirty="0" smtClean="0"/>
              <a:t>’ cell, they delight in each other’s company. </a:t>
            </a:r>
            <a:r>
              <a:rPr lang="en-US" baseline="0" dirty="0" err="1" smtClean="0"/>
              <a:t>Dantes</a:t>
            </a:r>
            <a:r>
              <a:rPr lang="en-US" baseline="0" dirty="0" smtClean="0"/>
              <a:t> has renewed hope and faith. They begin planning to escape together. The abbe guides </a:t>
            </a:r>
            <a:r>
              <a:rPr lang="en-US" baseline="0" dirty="0" err="1" smtClean="0"/>
              <a:t>Dantes</a:t>
            </a:r>
            <a:r>
              <a:rPr lang="en-US" baseline="0" dirty="0" smtClean="0"/>
              <a:t> as he explores who is responsible for his imprisonment and why: </a:t>
            </a:r>
            <a:r>
              <a:rPr lang="en-US" baseline="0" dirty="0" err="1" smtClean="0"/>
              <a:t>Danglars</a:t>
            </a:r>
            <a:r>
              <a:rPr lang="en-US" baseline="0" dirty="0" smtClean="0"/>
              <a:t>, who was jealous and wrote the anonymous letter to </a:t>
            </a:r>
            <a:r>
              <a:rPr lang="en-US" baseline="0" dirty="0" err="1" smtClean="0"/>
              <a:t>Villefort</a:t>
            </a:r>
            <a:r>
              <a:rPr lang="en-US" baseline="0" dirty="0" smtClean="0"/>
              <a:t>, </a:t>
            </a:r>
            <a:r>
              <a:rPr lang="en-US" baseline="0" dirty="0" err="1" smtClean="0"/>
              <a:t>Franand</a:t>
            </a:r>
            <a:r>
              <a:rPr lang="en-US" baseline="0" dirty="0" smtClean="0"/>
              <a:t> who wanted Mercedes, and </a:t>
            </a:r>
            <a:r>
              <a:rPr lang="en-US" baseline="0" dirty="0" err="1" smtClean="0"/>
              <a:t>Villefrt</a:t>
            </a:r>
            <a:r>
              <a:rPr lang="en-US" baseline="0" dirty="0" smtClean="0"/>
              <a:t> whom the abbe recognizes as the son of </a:t>
            </a:r>
            <a:r>
              <a:rPr lang="en-US" baseline="0" dirty="0" err="1" smtClean="0"/>
              <a:t>Noirtier</a:t>
            </a:r>
            <a:r>
              <a:rPr lang="en-US" baseline="0" dirty="0" smtClean="0"/>
              <a:t>. </a:t>
            </a:r>
            <a:r>
              <a:rPr lang="en-US" baseline="0" dirty="0" err="1" smtClean="0"/>
              <a:t>Dantes</a:t>
            </a:r>
            <a:r>
              <a:rPr lang="en-US" baseline="0" dirty="0" smtClean="0"/>
              <a:t> vows vengeance on them all.</a:t>
            </a:r>
            <a:endParaRPr lang="en-US" dirty="0"/>
          </a:p>
        </p:txBody>
      </p:sp>
      <p:sp>
        <p:nvSpPr>
          <p:cNvPr id="4" name="Slide Number Placeholder 3"/>
          <p:cNvSpPr>
            <a:spLocks noGrp="1"/>
          </p:cNvSpPr>
          <p:nvPr>
            <p:ph type="sldNum" sz="quarter" idx="10"/>
          </p:nvPr>
        </p:nvSpPr>
        <p:spPr/>
        <p:txBody>
          <a:bodyPr/>
          <a:lstStyle/>
          <a:p>
            <a:fld id="{94B72F3F-8BFE-455C-BCBD-250DCC43706D}" type="slidenum">
              <a:rPr lang="en-US" smtClean="0"/>
              <a:t>14</a:t>
            </a:fld>
            <a:endParaRPr lang="en-US"/>
          </a:p>
        </p:txBody>
      </p:sp>
    </p:spTree>
    <p:extLst>
      <p:ext uri="{BB962C8B-B14F-4D97-AF65-F5344CB8AC3E}">
        <p14:creationId xmlns:p14="http://schemas.microsoft.com/office/powerpoint/2010/main" val="34150694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B72F3F-8BFE-455C-BCBD-250DCC43706D}" type="slidenum">
              <a:rPr lang="en-US" smtClean="0"/>
              <a:t>15</a:t>
            </a:fld>
            <a:endParaRPr lang="en-US"/>
          </a:p>
        </p:txBody>
      </p:sp>
    </p:spTree>
    <p:extLst>
      <p:ext uri="{BB962C8B-B14F-4D97-AF65-F5344CB8AC3E}">
        <p14:creationId xmlns:p14="http://schemas.microsoft.com/office/powerpoint/2010/main" val="31858833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B72F3F-8BFE-455C-BCBD-250DCC43706D}" type="slidenum">
              <a:rPr lang="en-US" smtClean="0"/>
              <a:t>16</a:t>
            </a:fld>
            <a:endParaRPr lang="en-US"/>
          </a:p>
        </p:txBody>
      </p:sp>
    </p:spTree>
    <p:extLst>
      <p:ext uri="{BB962C8B-B14F-4D97-AF65-F5344CB8AC3E}">
        <p14:creationId xmlns:p14="http://schemas.microsoft.com/office/powerpoint/2010/main" val="36689059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abbe has a cataleptic fit when he and </a:t>
            </a:r>
            <a:r>
              <a:rPr lang="en-US" dirty="0" err="1" smtClean="0"/>
              <a:t>Dantes</a:t>
            </a:r>
            <a:r>
              <a:rPr lang="en-US" dirty="0" smtClean="0"/>
              <a:t> are preparing to escape. </a:t>
            </a:r>
            <a:r>
              <a:rPr lang="en-US" dirty="0" err="1" smtClean="0"/>
              <a:t>Dantes</a:t>
            </a:r>
            <a:r>
              <a:rPr lang="en-US" dirty="0" smtClean="0"/>
              <a:t> vows he will never leave the abbe alone but will help him escape from prison. The abbe shows </a:t>
            </a:r>
            <a:r>
              <a:rPr lang="en-US" dirty="0" err="1" smtClean="0"/>
              <a:t>Dantes</a:t>
            </a:r>
            <a:r>
              <a:rPr lang="en-US" dirty="0" smtClean="0"/>
              <a:t> a portion of a will from</a:t>
            </a:r>
            <a:r>
              <a:rPr lang="en-US" baseline="0" dirty="0" smtClean="0"/>
              <a:t> the murdered Caesar </a:t>
            </a:r>
            <a:r>
              <a:rPr lang="en-US" baseline="0" dirty="0" err="1" smtClean="0"/>
              <a:t>Spada</a:t>
            </a:r>
            <a:r>
              <a:rPr lang="en-US" baseline="0" dirty="0" smtClean="0"/>
              <a:t>, left in a breviary he bequeathed to the abbe. One third of it had been destroyed by fire, but the abbe has been able to supply the missing words and discover directions to hidden treasure on the Isle of Monte Cristo. The abbe was arrested and imprisoned before he could search for the treasure. He calls </a:t>
            </a:r>
            <a:r>
              <a:rPr lang="en-US" baseline="0" dirty="0" err="1" smtClean="0"/>
              <a:t>Dantes</a:t>
            </a:r>
            <a:r>
              <a:rPr lang="en-US" baseline="0" dirty="0" smtClean="0"/>
              <a:t> the “child of his captivity” and has </a:t>
            </a:r>
            <a:r>
              <a:rPr lang="en-US" baseline="0" dirty="0" err="1" smtClean="0"/>
              <a:t>Dantes</a:t>
            </a:r>
            <a:r>
              <a:rPr lang="en-US" baseline="0" dirty="0" smtClean="0"/>
              <a:t> memorize the instructions and tells him they will each have half of the treasure or, if the abbe dies, it will all belong to </a:t>
            </a:r>
            <a:r>
              <a:rPr lang="en-US" baseline="0" dirty="0" err="1" smtClean="0"/>
              <a:t>Dantes</a:t>
            </a:r>
            <a:endParaRPr lang="en-US" dirty="0"/>
          </a:p>
        </p:txBody>
      </p:sp>
      <p:sp>
        <p:nvSpPr>
          <p:cNvPr id="4" name="Slide Number Placeholder 3"/>
          <p:cNvSpPr>
            <a:spLocks noGrp="1"/>
          </p:cNvSpPr>
          <p:nvPr>
            <p:ph type="sldNum" sz="quarter" idx="10"/>
          </p:nvPr>
        </p:nvSpPr>
        <p:spPr/>
        <p:txBody>
          <a:bodyPr/>
          <a:lstStyle/>
          <a:p>
            <a:fld id="{94B72F3F-8BFE-455C-BCBD-250DCC43706D}" type="slidenum">
              <a:rPr lang="en-US" smtClean="0"/>
              <a:t>17</a:t>
            </a:fld>
            <a:endParaRPr lang="en-US"/>
          </a:p>
        </p:txBody>
      </p:sp>
    </p:spTree>
    <p:extLst>
      <p:ext uri="{BB962C8B-B14F-4D97-AF65-F5344CB8AC3E}">
        <p14:creationId xmlns:p14="http://schemas.microsoft.com/office/powerpoint/2010/main" val="15158396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abbe has a third attack and dies, despite </a:t>
            </a:r>
            <a:r>
              <a:rPr lang="en-US" dirty="0" err="1" smtClean="0"/>
              <a:t>Dantes</a:t>
            </a:r>
            <a:r>
              <a:rPr lang="en-US" dirty="0" smtClean="0"/>
              <a:t>’ valiant efforts to </a:t>
            </a:r>
            <a:r>
              <a:rPr lang="en-US" dirty="0" err="1" smtClean="0"/>
              <a:t>savehim</a:t>
            </a:r>
            <a:r>
              <a:rPr lang="en-US" dirty="0" smtClean="0"/>
              <a:t>. The jailers place the body in a cloth</a:t>
            </a:r>
            <a:r>
              <a:rPr lang="en-US" baseline="0" dirty="0" smtClean="0"/>
              <a:t> bag. </a:t>
            </a:r>
            <a:r>
              <a:rPr lang="en-US" baseline="0" dirty="0" err="1" smtClean="0"/>
              <a:t>Dantes</a:t>
            </a:r>
            <a:r>
              <a:rPr lang="en-US" baseline="0" dirty="0" smtClean="0"/>
              <a:t> re-enters the abbe’s cell, removes the body and takes it to his own cell, then gets into the bag and sews it back together. He plans to cut his way out after he is placed in the grave. The bag is thrown into the sea with a cannonball weight, and </a:t>
            </a:r>
            <a:r>
              <a:rPr lang="en-US" baseline="0" dirty="0" err="1" smtClean="0"/>
              <a:t>Dantes</a:t>
            </a:r>
            <a:r>
              <a:rPr lang="en-US" baseline="0" dirty="0" smtClean="0"/>
              <a:t> barely escapes his watery grave;</a:t>
            </a:r>
          </a:p>
          <a:p>
            <a:r>
              <a:rPr lang="en-US" baseline="0" dirty="0" smtClean="0"/>
              <a:t>Coincidences – the abbe is buried at night when </a:t>
            </a:r>
            <a:r>
              <a:rPr lang="en-US" baseline="0" dirty="0" err="1" smtClean="0"/>
              <a:t>Dantes</a:t>
            </a:r>
            <a:r>
              <a:rPr lang="en-US" baseline="0" dirty="0" smtClean="0"/>
              <a:t>’ trickery will be least detectable, </a:t>
            </a:r>
            <a:r>
              <a:rPr lang="en-US" baseline="0" dirty="0" err="1" smtClean="0"/>
              <a:t>Dantes</a:t>
            </a:r>
            <a:r>
              <a:rPr lang="en-US" baseline="0" dirty="0" smtClean="0"/>
              <a:t> cuts the cord around his feet just in time, he sees five fishermen clinging to a boat that crashes against the rocks, killing all five, he retrieves the cap of one as a disguise. The crew of a smuggler ship that saves him accepts his explanation of the firing of the cannon at Chateau </a:t>
            </a:r>
            <a:r>
              <a:rPr lang="en-US" baseline="0" dirty="0" err="1" smtClean="0"/>
              <a:t>d’If</a:t>
            </a:r>
            <a:r>
              <a:rPr lang="en-US" baseline="0" dirty="0" smtClean="0"/>
              <a:t>, the skipper of the ship chooses the Isle of Monte Cristo to unload his cargo</a:t>
            </a:r>
          </a:p>
          <a:p>
            <a:endParaRPr lang="en-US" baseline="0" dirty="0" smtClean="0"/>
          </a:p>
          <a:p>
            <a:r>
              <a:rPr lang="en-US" baseline="0" dirty="0" smtClean="0"/>
              <a:t>Baptism – transformation to Count of Monte Cristo. He has languished in prison for 14 years, becoming bitter and suspicious as he plots vengeance against his enemies. He has lost his youth, his innocence, and his plans for the future. He is now deceitful and filled with the desire for revenge. Lying comes easily to him during his first interaction with humans, and this sets the stage for his future. Instead of a rebirth to a new, better life, </a:t>
            </a:r>
            <a:r>
              <a:rPr lang="en-US" baseline="0" dirty="0" err="1" smtClean="0"/>
              <a:t>Dantes</a:t>
            </a:r>
            <a:r>
              <a:rPr lang="en-US" baseline="0" dirty="0" smtClean="0"/>
              <a:t> is a baptism of death – death of his conscience, his integrity, and </a:t>
            </a:r>
            <a:r>
              <a:rPr lang="en-US" baseline="0" smtClean="0"/>
              <a:t>his compassion</a:t>
            </a:r>
            <a:endParaRPr lang="en-US" dirty="0"/>
          </a:p>
        </p:txBody>
      </p:sp>
      <p:sp>
        <p:nvSpPr>
          <p:cNvPr id="4" name="Slide Number Placeholder 3"/>
          <p:cNvSpPr>
            <a:spLocks noGrp="1"/>
          </p:cNvSpPr>
          <p:nvPr>
            <p:ph type="sldNum" sz="quarter" idx="10"/>
          </p:nvPr>
        </p:nvSpPr>
        <p:spPr/>
        <p:txBody>
          <a:bodyPr/>
          <a:lstStyle/>
          <a:p>
            <a:fld id="{94B72F3F-8BFE-455C-BCBD-250DCC43706D}" type="slidenum">
              <a:rPr lang="en-US" smtClean="0"/>
              <a:t>18</a:t>
            </a:fld>
            <a:endParaRPr lang="en-US"/>
          </a:p>
        </p:txBody>
      </p:sp>
    </p:spTree>
    <p:extLst>
      <p:ext uri="{BB962C8B-B14F-4D97-AF65-F5344CB8AC3E}">
        <p14:creationId xmlns:p14="http://schemas.microsoft.com/office/powerpoint/2010/main" val="31873798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B72F3F-8BFE-455C-BCBD-250DCC43706D}" type="slidenum">
              <a:rPr lang="en-US" smtClean="0"/>
              <a:t>19</a:t>
            </a:fld>
            <a:endParaRPr lang="en-US"/>
          </a:p>
        </p:txBody>
      </p:sp>
    </p:spTree>
    <p:extLst>
      <p:ext uri="{BB962C8B-B14F-4D97-AF65-F5344CB8AC3E}">
        <p14:creationId xmlns:p14="http://schemas.microsoft.com/office/powerpoint/2010/main" val="45659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B72F3F-8BFE-455C-BCBD-250DCC43706D}" type="slidenum">
              <a:rPr lang="en-US" smtClean="0"/>
              <a:t>2</a:t>
            </a:fld>
            <a:endParaRPr lang="en-US"/>
          </a:p>
        </p:txBody>
      </p:sp>
    </p:spTree>
    <p:extLst>
      <p:ext uri="{BB962C8B-B14F-4D97-AF65-F5344CB8AC3E}">
        <p14:creationId xmlns:p14="http://schemas.microsoft.com/office/powerpoint/2010/main" val="9941793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 pretends</a:t>
            </a:r>
            <a:r>
              <a:rPr lang="en-US" baseline="0" dirty="0" smtClean="0"/>
              <a:t> to be seriously injured and insists that the crew of the </a:t>
            </a:r>
            <a:r>
              <a:rPr lang="en-US" baseline="0" dirty="0" err="1" smtClean="0"/>
              <a:t>Jeune</a:t>
            </a:r>
            <a:r>
              <a:rPr lang="en-US" baseline="0" dirty="0" smtClean="0"/>
              <a:t> Amelie leave him on the island. He discovers the location of </a:t>
            </a:r>
            <a:r>
              <a:rPr lang="en-US" baseline="0" dirty="0" err="1" smtClean="0"/>
              <a:t>Spada’s</a:t>
            </a:r>
            <a:r>
              <a:rPr lang="en-US" baseline="0" dirty="0" smtClean="0"/>
              <a:t> cave and uses gunpowder to blast away the surface rock. He discovers untold wealth in a wooden chest</a:t>
            </a:r>
          </a:p>
          <a:p>
            <a:r>
              <a:rPr lang="en-US" baseline="0" dirty="0" smtClean="0"/>
              <a:t>Changes – he had previously wanted only liberty, but now desires riches. He has become deceptive. He wants no one around him, lies about being injured, and lies about his sudden wealth</a:t>
            </a:r>
          </a:p>
          <a:p>
            <a:endParaRPr lang="en-US" baseline="0" dirty="0" smtClean="0"/>
          </a:p>
          <a:p>
            <a:r>
              <a:rPr lang="en-US" baseline="0" dirty="0" smtClean="0"/>
              <a:t>A shipmate first goes to Marseilles and reports to </a:t>
            </a:r>
            <a:r>
              <a:rPr lang="en-US" baseline="0" dirty="0" err="1" smtClean="0"/>
              <a:t>Dantes</a:t>
            </a:r>
            <a:r>
              <a:rPr lang="en-US" baseline="0" dirty="0" smtClean="0"/>
              <a:t> the news of his father’s death and Mercedes’ disappearance. </a:t>
            </a:r>
            <a:r>
              <a:rPr lang="en-US" baseline="0" dirty="0" err="1" smtClean="0"/>
              <a:t>Dantes</a:t>
            </a:r>
            <a:r>
              <a:rPr lang="en-US" baseline="0" dirty="0" smtClean="0"/>
              <a:t> returns to France, disguised as a priest in whom </a:t>
            </a:r>
            <a:r>
              <a:rPr lang="en-US" baseline="0" dirty="0" err="1" smtClean="0"/>
              <a:t>Dantes</a:t>
            </a:r>
            <a:r>
              <a:rPr lang="en-US" baseline="0" dirty="0" smtClean="0"/>
              <a:t> had confided before his death, asking him to “remove the tarnish from his name.” </a:t>
            </a:r>
            <a:r>
              <a:rPr lang="en-US" baseline="0" dirty="0" err="1" smtClean="0"/>
              <a:t>Dantes</a:t>
            </a:r>
            <a:r>
              <a:rPr lang="en-US" baseline="0" dirty="0" smtClean="0"/>
              <a:t> encounters </a:t>
            </a:r>
            <a:r>
              <a:rPr lang="en-US" baseline="0" dirty="0" err="1" smtClean="0"/>
              <a:t>Caderousse</a:t>
            </a:r>
            <a:r>
              <a:rPr lang="en-US" baseline="0" dirty="0" smtClean="0"/>
              <a:t>, entices him with a diamond, and manipulates him into relating the events leading to and following </a:t>
            </a:r>
            <a:r>
              <a:rPr lang="en-US" baseline="0" dirty="0" err="1" smtClean="0"/>
              <a:t>Dantes</a:t>
            </a:r>
            <a:r>
              <a:rPr lang="en-US" baseline="0" dirty="0" smtClean="0"/>
              <a:t>’ imprisonment. </a:t>
            </a:r>
            <a:r>
              <a:rPr lang="en-US" baseline="0" dirty="0" err="1" smtClean="0"/>
              <a:t>Dantes</a:t>
            </a:r>
            <a:r>
              <a:rPr lang="en-US" baseline="0" dirty="0" smtClean="0"/>
              <a:t>’ father died of grief and hunger. </a:t>
            </a:r>
            <a:r>
              <a:rPr lang="en-US" baseline="0" dirty="0" err="1" smtClean="0"/>
              <a:t>Morrel</a:t>
            </a:r>
            <a:r>
              <a:rPr lang="en-US" baseline="0" dirty="0" smtClean="0"/>
              <a:t> attempted to clear </a:t>
            </a:r>
            <a:r>
              <a:rPr lang="en-US" baseline="0" dirty="0" err="1" smtClean="0"/>
              <a:t>Dantes</a:t>
            </a:r>
            <a:r>
              <a:rPr lang="en-US" baseline="0" dirty="0" smtClean="0"/>
              <a:t>’ name and took care of his father. Fernand and </a:t>
            </a:r>
            <a:r>
              <a:rPr lang="en-US" baseline="0" dirty="0" err="1" smtClean="0"/>
              <a:t>Danglars</a:t>
            </a:r>
            <a:r>
              <a:rPr lang="en-US" baseline="0" dirty="0" smtClean="0"/>
              <a:t> betrayed </a:t>
            </a:r>
            <a:r>
              <a:rPr lang="en-US" baseline="0" dirty="0" err="1" smtClean="0"/>
              <a:t>Dantes</a:t>
            </a:r>
            <a:r>
              <a:rPr lang="en-US" baseline="0" dirty="0" smtClean="0"/>
              <a:t>, Fernand for love of Mercedes and </a:t>
            </a:r>
            <a:r>
              <a:rPr lang="en-US" baseline="0" dirty="0" err="1" smtClean="0"/>
              <a:t>Danglars</a:t>
            </a:r>
            <a:r>
              <a:rPr lang="en-US" baseline="0" dirty="0" smtClean="0"/>
              <a:t> because of jealous ambition. </a:t>
            </a:r>
            <a:r>
              <a:rPr lang="en-US" baseline="0" dirty="0" err="1" smtClean="0"/>
              <a:t>Danglars</a:t>
            </a:r>
            <a:r>
              <a:rPr lang="en-US" baseline="0" dirty="0" smtClean="0"/>
              <a:t> wrote the defamatory letter and Fernand mailed it. </a:t>
            </a:r>
            <a:r>
              <a:rPr lang="en-US" baseline="0" dirty="0" err="1" smtClean="0"/>
              <a:t>Caderousse</a:t>
            </a:r>
            <a:r>
              <a:rPr lang="en-US" baseline="0" dirty="0" smtClean="0"/>
              <a:t> kept silent. Mercedes married Fernand and has a son, Albert. </a:t>
            </a:r>
            <a:r>
              <a:rPr lang="en-US" baseline="0" dirty="0" err="1" smtClean="0"/>
              <a:t>Morrel</a:t>
            </a:r>
            <a:r>
              <a:rPr lang="en-US" baseline="0" dirty="0" smtClean="0"/>
              <a:t> faces bankruptcy. </a:t>
            </a:r>
            <a:r>
              <a:rPr lang="en-US" baseline="0" dirty="0" err="1" smtClean="0"/>
              <a:t>Danglars</a:t>
            </a:r>
            <a:r>
              <a:rPr lang="en-US" baseline="0" dirty="0" smtClean="0"/>
              <a:t> and Fernand, now the Count of </a:t>
            </a:r>
            <a:r>
              <a:rPr lang="en-US" baseline="0" dirty="0" err="1" smtClean="0"/>
              <a:t>Morcerf</a:t>
            </a:r>
            <a:r>
              <a:rPr lang="en-US" baseline="0" dirty="0" smtClean="0"/>
              <a:t>, are wealthy. </a:t>
            </a:r>
            <a:r>
              <a:rPr lang="en-US" baseline="0" dirty="0" err="1" smtClean="0"/>
              <a:t>Caderousse</a:t>
            </a:r>
            <a:r>
              <a:rPr lang="en-US" baseline="0" dirty="0" smtClean="0"/>
              <a:t> lives in poverty.</a:t>
            </a:r>
            <a:endParaRPr lang="en-US" dirty="0"/>
          </a:p>
        </p:txBody>
      </p:sp>
      <p:sp>
        <p:nvSpPr>
          <p:cNvPr id="4" name="Slide Number Placeholder 3"/>
          <p:cNvSpPr>
            <a:spLocks noGrp="1"/>
          </p:cNvSpPr>
          <p:nvPr>
            <p:ph type="sldNum" sz="quarter" idx="10"/>
          </p:nvPr>
        </p:nvSpPr>
        <p:spPr/>
        <p:txBody>
          <a:bodyPr/>
          <a:lstStyle/>
          <a:p>
            <a:fld id="{94B72F3F-8BFE-455C-BCBD-250DCC43706D}" type="slidenum">
              <a:rPr lang="en-US" smtClean="0"/>
              <a:t>20</a:t>
            </a:fld>
            <a:endParaRPr lang="en-US"/>
          </a:p>
        </p:txBody>
      </p:sp>
    </p:spTree>
    <p:extLst>
      <p:ext uri="{BB962C8B-B14F-4D97-AF65-F5344CB8AC3E}">
        <p14:creationId xmlns:p14="http://schemas.microsoft.com/office/powerpoint/2010/main" val="41212090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B72F3F-8BFE-455C-BCBD-250DCC43706D}" type="slidenum">
              <a:rPr lang="en-US" smtClean="0"/>
              <a:t>21</a:t>
            </a:fld>
            <a:endParaRPr lang="en-US"/>
          </a:p>
        </p:txBody>
      </p:sp>
    </p:spTree>
    <p:extLst>
      <p:ext uri="{BB962C8B-B14F-4D97-AF65-F5344CB8AC3E}">
        <p14:creationId xmlns:p14="http://schemas.microsoft.com/office/powerpoint/2010/main" val="34325962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B72F3F-8BFE-455C-BCBD-250DCC43706D}" type="slidenum">
              <a:rPr lang="en-US" smtClean="0"/>
              <a:t>22</a:t>
            </a:fld>
            <a:endParaRPr lang="en-US"/>
          </a:p>
        </p:txBody>
      </p:sp>
    </p:spTree>
    <p:extLst>
      <p:ext uri="{BB962C8B-B14F-4D97-AF65-F5344CB8AC3E}">
        <p14:creationId xmlns:p14="http://schemas.microsoft.com/office/powerpoint/2010/main" val="9719022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Morrel</a:t>
            </a:r>
            <a:r>
              <a:rPr lang="en-US" dirty="0" smtClean="0"/>
              <a:t> is honest and fulfills</a:t>
            </a:r>
            <a:r>
              <a:rPr lang="en-US" baseline="0" dirty="0" smtClean="0"/>
              <a:t> his obligations promptly even when he must sell personal belongings to do so. He appeals to </a:t>
            </a:r>
            <a:r>
              <a:rPr lang="en-US" baseline="0" dirty="0" err="1" smtClean="0"/>
              <a:t>Danglars</a:t>
            </a:r>
            <a:r>
              <a:rPr lang="en-US" baseline="0" dirty="0" smtClean="0"/>
              <a:t>, who refuses to help him. His shipyard is almost deserted, and only two employees remain. Filled with anxiety, he pins his last hopes on the return of the </a:t>
            </a:r>
            <a:r>
              <a:rPr lang="en-US" baseline="0" dirty="0" err="1" smtClean="0"/>
              <a:t>Pharoan</a:t>
            </a:r>
            <a:r>
              <a:rPr lang="en-US" baseline="0" dirty="0" smtClean="0"/>
              <a:t>. When he discovers the ship is lost, he submits to “God’s will” and pays the crew with his last money. </a:t>
            </a:r>
            <a:r>
              <a:rPr lang="en-US" baseline="0" dirty="0" err="1" smtClean="0"/>
              <a:t>Dantes</a:t>
            </a:r>
            <a:r>
              <a:rPr lang="en-US" baseline="0" dirty="0" smtClean="0"/>
              <a:t> gives him a reprieve. </a:t>
            </a:r>
            <a:r>
              <a:rPr lang="en-US" baseline="0" dirty="0" err="1" smtClean="0"/>
              <a:t>Morrel</a:t>
            </a:r>
            <a:r>
              <a:rPr lang="en-US" baseline="0" dirty="0" smtClean="0"/>
              <a:t> later plans to commit suicide rather than fail to keep his word.</a:t>
            </a:r>
          </a:p>
          <a:p>
            <a:endParaRPr lang="en-US" baseline="0" dirty="0" smtClean="0"/>
          </a:p>
          <a:p>
            <a:r>
              <a:rPr lang="en-US" baseline="0" dirty="0" smtClean="0"/>
              <a:t>Maximillian, the son, and Julie, the daughter, love and respect their father and are willing to do anything they can to save the company. Maximilian accepts his father’s suicide solution and vows to redeem the family name. It is through Julie that Sinbad the Sailor assists </a:t>
            </a:r>
            <a:r>
              <a:rPr lang="en-US" baseline="0" dirty="0" err="1" smtClean="0"/>
              <a:t>Morrel</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94B72F3F-8BFE-455C-BCBD-250DCC43706D}" type="slidenum">
              <a:rPr lang="en-US" smtClean="0"/>
              <a:t>23</a:t>
            </a:fld>
            <a:endParaRPr lang="en-US"/>
          </a:p>
        </p:txBody>
      </p:sp>
    </p:spTree>
    <p:extLst>
      <p:ext uri="{BB962C8B-B14F-4D97-AF65-F5344CB8AC3E}">
        <p14:creationId xmlns:p14="http://schemas.microsoft.com/office/powerpoint/2010/main" val="17533560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baseline="0" dirty="0" smtClean="0"/>
              <a:t>Maximillian, the son, and Julie, the daughter, love and respect their father and are willing to do anything they can to save the company. Maximilian accepts his father’s suicide solution and vows to redeem the family name. It is through Julie that Sinbad the Sailor assists </a:t>
            </a:r>
            <a:r>
              <a:rPr lang="en-US" baseline="0" dirty="0" err="1" smtClean="0"/>
              <a:t>Morrel</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94B72F3F-8BFE-455C-BCBD-250DCC43706D}" type="slidenum">
              <a:rPr lang="en-US" smtClean="0"/>
              <a:t>24</a:t>
            </a:fld>
            <a:endParaRPr lang="en-US"/>
          </a:p>
        </p:txBody>
      </p:sp>
    </p:spTree>
    <p:extLst>
      <p:ext uri="{BB962C8B-B14F-4D97-AF65-F5344CB8AC3E}">
        <p14:creationId xmlns:p14="http://schemas.microsoft.com/office/powerpoint/2010/main" val="19526140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 has fulfilled a vow to repay </a:t>
            </a:r>
            <a:r>
              <a:rPr lang="en-US" dirty="0" err="1" smtClean="0"/>
              <a:t>Morrel’s</a:t>
            </a:r>
            <a:r>
              <a:rPr lang="en-US" dirty="0" smtClean="0"/>
              <a:t> goodness</a:t>
            </a:r>
            <a:r>
              <a:rPr lang="en-US" baseline="0" dirty="0" smtClean="0"/>
              <a:t> and will no longer play the part of Providence in recompensing the good but will act as the god of vengeance to punish the wicked. He will avenge himself against </a:t>
            </a:r>
            <a:r>
              <a:rPr lang="en-US" baseline="0" dirty="0" err="1" smtClean="0"/>
              <a:t>Villefort</a:t>
            </a:r>
            <a:r>
              <a:rPr lang="en-US" baseline="0" dirty="0" smtClean="0"/>
              <a:t>, </a:t>
            </a:r>
            <a:r>
              <a:rPr lang="en-US" baseline="0" dirty="0" err="1" smtClean="0"/>
              <a:t>Danglars</a:t>
            </a:r>
            <a:r>
              <a:rPr lang="en-US" baseline="0" dirty="0" smtClean="0"/>
              <a:t>, Fernand, and Mercedes.</a:t>
            </a:r>
            <a:endParaRPr lang="en-US" dirty="0"/>
          </a:p>
        </p:txBody>
      </p:sp>
      <p:sp>
        <p:nvSpPr>
          <p:cNvPr id="4" name="Slide Number Placeholder 3"/>
          <p:cNvSpPr>
            <a:spLocks noGrp="1"/>
          </p:cNvSpPr>
          <p:nvPr>
            <p:ph type="sldNum" sz="quarter" idx="10"/>
          </p:nvPr>
        </p:nvSpPr>
        <p:spPr/>
        <p:txBody>
          <a:bodyPr/>
          <a:lstStyle/>
          <a:p>
            <a:fld id="{94B72F3F-8BFE-455C-BCBD-250DCC43706D}" type="slidenum">
              <a:rPr lang="en-US" smtClean="0"/>
              <a:t>25</a:t>
            </a:fld>
            <a:endParaRPr lang="en-US"/>
          </a:p>
        </p:txBody>
      </p:sp>
    </p:spTree>
    <p:extLst>
      <p:ext uri="{BB962C8B-B14F-4D97-AF65-F5344CB8AC3E}">
        <p14:creationId xmlns:p14="http://schemas.microsoft.com/office/powerpoint/2010/main" val="22842038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B72F3F-8BFE-455C-BCBD-250DCC43706D}" type="slidenum">
              <a:rPr lang="en-US" smtClean="0"/>
              <a:t>26</a:t>
            </a:fld>
            <a:endParaRPr lang="en-US"/>
          </a:p>
        </p:txBody>
      </p:sp>
    </p:spTree>
    <p:extLst>
      <p:ext uri="{BB962C8B-B14F-4D97-AF65-F5344CB8AC3E}">
        <p14:creationId xmlns:p14="http://schemas.microsoft.com/office/powerpoint/2010/main" val="3239828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Count of Monte Cristo is immensely rich, handsome, supposedly Sicilian or Maltese, generous, gentlemanly, has informants</a:t>
            </a:r>
            <a:r>
              <a:rPr lang="en-US" baseline="0" dirty="0" smtClean="0"/>
              <a:t> in the Pope’s palace in </a:t>
            </a:r>
            <a:r>
              <a:rPr lang="en-US" baseline="0" dirty="0" err="1" smtClean="0"/>
              <a:t>rome</a:t>
            </a:r>
            <a:r>
              <a:rPr lang="en-US" baseline="0" dirty="0" smtClean="0"/>
              <a:t>, and is powerful. He offers </a:t>
            </a:r>
            <a:r>
              <a:rPr lang="en-US" baseline="0" dirty="0" err="1" smtClean="0"/>
              <a:t>Morcerf</a:t>
            </a:r>
            <a:r>
              <a:rPr lang="en-US" baseline="0" dirty="0" smtClean="0"/>
              <a:t> and </a:t>
            </a:r>
            <a:r>
              <a:rPr lang="en-US" baseline="0" dirty="0" err="1" smtClean="0"/>
              <a:t>d’Epinay</a:t>
            </a:r>
            <a:r>
              <a:rPr lang="en-US" baseline="0" dirty="0" smtClean="0"/>
              <a:t> his friendship and gives them access to his transportation and </a:t>
            </a:r>
            <a:r>
              <a:rPr lang="en-US" baseline="0" dirty="0" err="1" smtClean="0"/>
              <a:t>accomodations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94B72F3F-8BFE-455C-BCBD-250DCC43706D}" type="slidenum">
              <a:rPr lang="en-US" smtClean="0"/>
              <a:t>27</a:t>
            </a:fld>
            <a:endParaRPr lang="en-US"/>
          </a:p>
        </p:txBody>
      </p:sp>
    </p:spTree>
    <p:extLst>
      <p:ext uri="{BB962C8B-B14F-4D97-AF65-F5344CB8AC3E}">
        <p14:creationId xmlns:p14="http://schemas.microsoft.com/office/powerpoint/2010/main" val="9508999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B72F3F-8BFE-455C-BCBD-250DCC43706D}" type="slidenum">
              <a:rPr lang="en-US" smtClean="0"/>
              <a:t>28</a:t>
            </a:fld>
            <a:endParaRPr lang="en-US"/>
          </a:p>
        </p:txBody>
      </p:sp>
    </p:spTree>
    <p:extLst>
      <p:ext uri="{BB962C8B-B14F-4D97-AF65-F5344CB8AC3E}">
        <p14:creationId xmlns:p14="http://schemas.microsoft.com/office/powerpoint/2010/main" val="21053358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Count rescues Albert, who has been kidnapped</a:t>
            </a:r>
            <a:r>
              <a:rPr lang="en-US" baseline="0" dirty="0" smtClean="0"/>
              <a:t> by Luigi </a:t>
            </a:r>
            <a:r>
              <a:rPr lang="en-US" baseline="0" dirty="0" err="1" smtClean="0"/>
              <a:t>Vampa</a:t>
            </a:r>
            <a:r>
              <a:rPr lang="en-US" baseline="0" dirty="0" smtClean="0"/>
              <a:t>, a bandit. </a:t>
            </a:r>
            <a:r>
              <a:rPr lang="en-US" baseline="0" dirty="0" err="1" smtClean="0"/>
              <a:t>Vampa</a:t>
            </a:r>
            <a:r>
              <a:rPr lang="en-US" baseline="0" dirty="0" smtClean="0"/>
              <a:t> releases Albert to the Count in exchange for a delay on </a:t>
            </a:r>
            <a:r>
              <a:rPr lang="en-US" baseline="0" dirty="0" err="1" smtClean="0"/>
              <a:t>Peppino’s</a:t>
            </a:r>
            <a:r>
              <a:rPr lang="en-US" baseline="0" dirty="0" smtClean="0"/>
              <a:t> execution. Monte </a:t>
            </a:r>
            <a:r>
              <a:rPr lang="en-US" baseline="0" dirty="0" err="1" smtClean="0"/>
              <a:t>cristo</a:t>
            </a:r>
            <a:r>
              <a:rPr lang="en-US" baseline="0" dirty="0" smtClean="0"/>
              <a:t> asks Albert, whom he now knows is the son of Fernand and Mercedes, to introduce him in Paris.</a:t>
            </a:r>
            <a:endParaRPr lang="en-US" dirty="0"/>
          </a:p>
        </p:txBody>
      </p:sp>
      <p:sp>
        <p:nvSpPr>
          <p:cNvPr id="4" name="Slide Number Placeholder 3"/>
          <p:cNvSpPr>
            <a:spLocks noGrp="1"/>
          </p:cNvSpPr>
          <p:nvPr>
            <p:ph type="sldNum" sz="quarter" idx="10"/>
          </p:nvPr>
        </p:nvSpPr>
        <p:spPr/>
        <p:txBody>
          <a:bodyPr/>
          <a:lstStyle/>
          <a:p>
            <a:fld id="{94B72F3F-8BFE-455C-BCBD-250DCC43706D}" type="slidenum">
              <a:rPr lang="en-US" smtClean="0"/>
              <a:t>29</a:t>
            </a:fld>
            <a:endParaRPr lang="en-US"/>
          </a:p>
        </p:txBody>
      </p:sp>
    </p:spTree>
    <p:extLst>
      <p:ext uri="{BB962C8B-B14F-4D97-AF65-F5344CB8AC3E}">
        <p14:creationId xmlns:p14="http://schemas.microsoft.com/office/powerpoint/2010/main" val="308288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B72F3F-8BFE-455C-BCBD-250DCC43706D}" type="slidenum">
              <a:rPr lang="en-US" smtClean="0"/>
              <a:t>3</a:t>
            </a:fld>
            <a:endParaRPr lang="en-US"/>
          </a:p>
        </p:txBody>
      </p:sp>
    </p:spTree>
    <p:extLst>
      <p:ext uri="{BB962C8B-B14F-4D97-AF65-F5344CB8AC3E}">
        <p14:creationId xmlns:p14="http://schemas.microsoft.com/office/powerpoint/2010/main" val="1893915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B72F3F-8BFE-455C-BCBD-250DCC43706D}" type="slidenum">
              <a:rPr lang="en-US" smtClean="0"/>
              <a:t>30</a:t>
            </a:fld>
            <a:endParaRPr lang="en-US"/>
          </a:p>
        </p:txBody>
      </p:sp>
    </p:spTree>
    <p:extLst>
      <p:ext uri="{BB962C8B-B14F-4D97-AF65-F5344CB8AC3E}">
        <p14:creationId xmlns:p14="http://schemas.microsoft.com/office/powerpoint/2010/main" val="4886390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B72F3F-8BFE-455C-BCBD-250DCC43706D}" type="slidenum">
              <a:rPr lang="en-US" smtClean="0"/>
              <a:t>31</a:t>
            </a:fld>
            <a:endParaRPr lang="en-US"/>
          </a:p>
        </p:txBody>
      </p:sp>
    </p:spTree>
    <p:extLst>
      <p:ext uri="{BB962C8B-B14F-4D97-AF65-F5344CB8AC3E}">
        <p14:creationId xmlns:p14="http://schemas.microsoft.com/office/powerpoint/2010/main" val="15045763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Albert’s parents, Mercedes and Fernand, are making preparations to honor Monte Cristo. The </a:t>
            </a:r>
            <a:r>
              <a:rPr lang="en-US" dirty="0" err="1" smtClean="0"/>
              <a:t>Morcerfs</a:t>
            </a:r>
            <a:r>
              <a:rPr lang="en-US" dirty="0" smtClean="0"/>
              <a:t> have attained wealth, a beautiful home, and societal influence. By contrast, </a:t>
            </a:r>
            <a:r>
              <a:rPr lang="en-US" dirty="0" err="1" smtClean="0"/>
              <a:t>Dantes</a:t>
            </a:r>
            <a:r>
              <a:rPr lang="en-US" dirty="0" smtClean="0"/>
              <a:t>, although now wealthy, spent many of the past years in a prison dungeon, with</a:t>
            </a:r>
            <a:r>
              <a:rPr lang="en-US" baseline="0" dirty="0" smtClean="0"/>
              <a:t> meager food and only one friend. The section reintroduces Maximilian </a:t>
            </a:r>
            <a:r>
              <a:rPr lang="en-US" baseline="0" dirty="0" err="1" smtClean="0"/>
              <a:t>Morrel</a:t>
            </a:r>
            <a:r>
              <a:rPr lang="en-US" baseline="0" dirty="0" smtClean="0"/>
              <a:t> as a friend of Albert, and Albert alludes to </a:t>
            </a:r>
            <a:r>
              <a:rPr lang="en-US" baseline="0" dirty="0" err="1" smtClean="0"/>
              <a:t>Danglars</a:t>
            </a:r>
            <a:r>
              <a:rPr lang="en-US" baseline="0" dirty="0" smtClean="0"/>
              <a:t> and his family. Monte Cristo learns from </a:t>
            </a:r>
            <a:r>
              <a:rPr lang="en-US" baseline="0" dirty="0" err="1" smtClean="0"/>
              <a:t>maximilian</a:t>
            </a:r>
            <a:r>
              <a:rPr lang="en-US" baseline="0" dirty="0" smtClean="0"/>
              <a:t> that Julie and Emmanuel are married. He observes a portrait of Mercedes as he remembers her and is </a:t>
            </a:r>
            <a:r>
              <a:rPr lang="en-US" baseline="0" dirty="0" err="1" smtClean="0"/>
              <a:t>introducedto</a:t>
            </a:r>
            <a:r>
              <a:rPr lang="en-US" baseline="0" dirty="0" smtClean="0"/>
              <a:t> Fernand and Mercedes. Monte Cristo observes secret grief in Fernand’s careworn features. Mercedes experiences a strange terror, probes Albert about Monte Cristo, and cautions him to be careful.</a:t>
            </a:r>
            <a:endParaRPr lang="en-US" dirty="0"/>
          </a:p>
        </p:txBody>
      </p:sp>
      <p:sp>
        <p:nvSpPr>
          <p:cNvPr id="4" name="Slide Number Placeholder 3"/>
          <p:cNvSpPr>
            <a:spLocks noGrp="1"/>
          </p:cNvSpPr>
          <p:nvPr>
            <p:ph type="sldNum" sz="quarter" idx="10"/>
          </p:nvPr>
        </p:nvSpPr>
        <p:spPr/>
        <p:txBody>
          <a:bodyPr/>
          <a:lstStyle/>
          <a:p>
            <a:fld id="{94B72F3F-8BFE-455C-BCBD-250DCC43706D}" type="slidenum">
              <a:rPr lang="en-US" smtClean="0"/>
              <a:t>32</a:t>
            </a:fld>
            <a:endParaRPr lang="en-US"/>
          </a:p>
        </p:txBody>
      </p:sp>
    </p:spTree>
    <p:extLst>
      <p:ext uri="{BB962C8B-B14F-4D97-AF65-F5344CB8AC3E}">
        <p14:creationId xmlns:p14="http://schemas.microsoft.com/office/powerpoint/2010/main" val="2241375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B72F3F-8BFE-455C-BCBD-250DCC43706D}" type="slidenum">
              <a:rPr lang="en-US" smtClean="0"/>
              <a:t>33</a:t>
            </a:fld>
            <a:endParaRPr lang="en-US"/>
          </a:p>
        </p:txBody>
      </p:sp>
    </p:spTree>
    <p:extLst>
      <p:ext uri="{BB962C8B-B14F-4D97-AF65-F5344CB8AC3E}">
        <p14:creationId xmlns:p14="http://schemas.microsoft.com/office/powerpoint/2010/main" val="22641095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Monte Cristo’s ability to manipulate the </a:t>
            </a:r>
            <a:r>
              <a:rPr lang="en-US" dirty="0" err="1" smtClean="0"/>
              <a:t>Danglars</a:t>
            </a:r>
            <a:r>
              <a:rPr lang="en-US" dirty="0" smtClean="0"/>
              <a:t> is obvious throughout this section. </a:t>
            </a:r>
            <a:r>
              <a:rPr lang="en-US" dirty="0" err="1" smtClean="0"/>
              <a:t>Danglars</a:t>
            </a:r>
            <a:r>
              <a:rPr lang="en-US" dirty="0" smtClean="0"/>
              <a:t> is reluctant to issue unlimited credit for Monte Cristo, but agrees to do so when the Count alludes to other firms who</a:t>
            </a:r>
            <a:r>
              <a:rPr lang="en-US" baseline="0" dirty="0" smtClean="0"/>
              <a:t> will be glad to honor his request. They settle on the sum of six million for the first year, an amount that astonishes </a:t>
            </a:r>
            <a:r>
              <a:rPr lang="en-US" baseline="0" dirty="0" err="1" smtClean="0"/>
              <a:t>Danglars</a:t>
            </a:r>
            <a:r>
              <a:rPr lang="en-US" baseline="0" dirty="0" smtClean="0"/>
              <a:t>. Monte Cristo purchases </a:t>
            </a:r>
            <a:r>
              <a:rPr lang="en-US" baseline="0" dirty="0" err="1" smtClean="0"/>
              <a:t>Danglars</a:t>
            </a:r>
            <a:r>
              <a:rPr lang="en-US" baseline="0" dirty="0" smtClean="0"/>
              <a:t> grappled grey horses, which actually belong to Madame </a:t>
            </a:r>
            <a:r>
              <a:rPr lang="en-US" baseline="0" dirty="0" err="1" smtClean="0"/>
              <a:t>Danglars</a:t>
            </a:r>
            <a:r>
              <a:rPr lang="en-US" baseline="0" dirty="0" smtClean="0"/>
              <a:t>, for a phenomenal sum, causing her to become violently angry. Thus, he achieves his objective: destroying the peace in the family and enabling him to win the </a:t>
            </a:r>
            <a:r>
              <a:rPr lang="en-US" baseline="0" dirty="0" err="1" smtClean="0"/>
              <a:t>Danglars</a:t>
            </a:r>
            <a:r>
              <a:rPr lang="en-US" baseline="0" dirty="0" smtClean="0"/>
              <a:t>’ gratitude by returning the horses. </a:t>
            </a:r>
            <a:endParaRPr lang="en-US" dirty="0"/>
          </a:p>
        </p:txBody>
      </p:sp>
      <p:sp>
        <p:nvSpPr>
          <p:cNvPr id="4" name="Slide Number Placeholder 3"/>
          <p:cNvSpPr>
            <a:spLocks noGrp="1"/>
          </p:cNvSpPr>
          <p:nvPr>
            <p:ph type="sldNum" sz="quarter" idx="10"/>
          </p:nvPr>
        </p:nvSpPr>
        <p:spPr/>
        <p:txBody>
          <a:bodyPr/>
          <a:lstStyle/>
          <a:p>
            <a:fld id="{94B72F3F-8BFE-455C-BCBD-250DCC43706D}" type="slidenum">
              <a:rPr lang="en-US" smtClean="0"/>
              <a:t>34</a:t>
            </a:fld>
            <a:endParaRPr lang="en-US"/>
          </a:p>
        </p:txBody>
      </p:sp>
    </p:spTree>
    <p:extLst>
      <p:ext uri="{BB962C8B-B14F-4D97-AF65-F5344CB8AC3E}">
        <p14:creationId xmlns:p14="http://schemas.microsoft.com/office/powerpoint/2010/main" val="1721146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B72F3F-8BFE-455C-BCBD-250DCC43706D}" type="slidenum">
              <a:rPr lang="en-US" smtClean="0"/>
              <a:t>35</a:t>
            </a:fld>
            <a:endParaRPr lang="en-US"/>
          </a:p>
        </p:txBody>
      </p:sp>
    </p:spTree>
    <p:extLst>
      <p:ext uri="{BB962C8B-B14F-4D97-AF65-F5344CB8AC3E}">
        <p14:creationId xmlns:p14="http://schemas.microsoft.com/office/powerpoint/2010/main" val="34239301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B72F3F-8BFE-455C-BCBD-250DCC43706D}" type="slidenum">
              <a:rPr lang="en-US" smtClean="0"/>
              <a:t>36</a:t>
            </a:fld>
            <a:endParaRPr lang="en-US"/>
          </a:p>
        </p:txBody>
      </p:sp>
    </p:spTree>
    <p:extLst>
      <p:ext uri="{BB962C8B-B14F-4D97-AF65-F5344CB8AC3E}">
        <p14:creationId xmlns:p14="http://schemas.microsoft.com/office/powerpoint/2010/main" val="53139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B72F3F-8BFE-455C-BCBD-250DCC43706D}" type="slidenum">
              <a:rPr lang="en-US" smtClean="0"/>
              <a:t>37</a:t>
            </a:fld>
            <a:endParaRPr lang="en-US"/>
          </a:p>
        </p:txBody>
      </p:sp>
    </p:spTree>
    <p:extLst>
      <p:ext uri="{BB962C8B-B14F-4D97-AF65-F5344CB8AC3E}">
        <p14:creationId xmlns:p14="http://schemas.microsoft.com/office/powerpoint/2010/main" val="22186745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Haydee</a:t>
            </a:r>
            <a:r>
              <a:rPr lang="en-US" dirty="0" smtClean="0"/>
              <a:t> is a beautiful Greek girl whom the Count rescued from the slave market. He assures her she is free, but she considers herself</a:t>
            </a:r>
            <a:r>
              <a:rPr lang="en-US" baseline="0" dirty="0" smtClean="0"/>
              <a:t> to be his slave. She is content to live secluded and expresses deep love for him. He cautions her not to reveal the secret of her birth.</a:t>
            </a:r>
            <a:endParaRPr lang="en-US" dirty="0"/>
          </a:p>
        </p:txBody>
      </p:sp>
      <p:sp>
        <p:nvSpPr>
          <p:cNvPr id="4" name="Slide Number Placeholder 3"/>
          <p:cNvSpPr>
            <a:spLocks noGrp="1"/>
          </p:cNvSpPr>
          <p:nvPr>
            <p:ph type="sldNum" sz="quarter" idx="10"/>
          </p:nvPr>
        </p:nvSpPr>
        <p:spPr/>
        <p:txBody>
          <a:bodyPr/>
          <a:lstStyle/>
          <a:p>
            <a:fld id="{94B72F3F-8BFE-455C-BCBD-250DCC43706D}" type="slidenum">
              <a:rPr lang="en-US" smtClean="0"/>
              <a:t>38</a:t>
            </a:fld>
            <a:endParaRPr lang="en-US"/>
          </a:p>
        </p:txBody>
      </p:sp>
    </p:spTree>
    <p:extLst>
      <p:ext uri="{BB962C8B-B14F-4D97-AF65-F5344CB8AC3E}">
        <p14:creationId xmlns:p14="http://schemas.microsoft.com/office/powerpoint/2010/main" val="23106645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Julie is happily married to Emmanuel, her father’s</a:t>
            </a:r>
            <a:r>
              <a:rPr lang="en-US" baseline="0" dirty="0" smtClean="0"/>
              <a:t> former clerk, where Monte Cristo sees the purse from Sinbad the Sailor. Julie and Maximilian reveal the deeds of and their gratefulness toward their “angel” – whom their father believed to be Edmond </a:t>
            </a:r>
            <a:r>
              <a:rPr lang="en-US" baseline="0" dirty="0" err="1" smtClean="0"/>
              <a:t>Dantes</a:t>
            </a:r>
            <a:r>
              <a:rPr lang="en-US" baseline="0" dirty="0" smtClean="0"/>
              <a:t>. Irony- they are talking to the angel</a:t>
            </a:r>
            <a:endParaRPr lang="en-US" dirty="0"/>
          </a:p>
        </p:txBody>
      </p:sp>
      <p:sp>
        <p:nvSpPr>
          <p:cNvPr id="4" name="Slide Number Placeholder 3"/>
          <p:cNvSpPr>
            <a:spLocks noGrp="1"/>
          </p:cNvSpPr>
          <p:nvPr>
            <p:ph type="sldNum" sz="quarter" idx="10"/>
          </p:nvPr>
        </p:nvSpPr>
        <p:spPr/>
        <p:txBody>
          <a:bodyPr/>
          <a:lstStyle/>
          <a:p>
            <a:fld id="{94B72F3F-8BFE-455C-BCBD-250DCC43706D}" type="slidenum">
              <a:rPr lang="en-US" smtClean="0"/>
              <a:t>39</a:t>
            </a:fld>
            <a:endParaRPr lang="en-US"/>
          </a:p>
        </p:txBody>
      </p:sp>
    </p:spTree>
    <p:extLst>
      <p:ext uri="{BB962C8B-B14F-4D97-AF65-F5344CB8AC3E}">
        <p14:creationId xmlns:p14="http://schemas.microsoft.com/office/powerpoint/2010/main" val="1303511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Dantes</a:t>
            </a:r>
            <a:r>
              <a:rPr lang="en-US" dirty="0" smtClean="0"/>
              <a:t> acts coldly</a:t>
            </a:r>
            <a:r>
              <a:rPr lang="en-US" baseline="0" dirty="0" smtClean="0"/>
              <a:t> toward </a:t>
            </a:r>
            <a:r>
              <a:rPr lang="en-US" baseline="0" dirty="0" err="1" smtClean="0"/>
              <a:t>Caderousse</a:t>
            </a:r>
            <a:r>
              <a:rPr lang="en-US" baseline="0" dirty="0" smtClean="0"/>
              <a:t> because of his mistreatment of </a:t>
            </a:r>
            <a:r>
              <a:rPr lang="en-US" baseline="0" dirty="0" err="1" smtClean="0"/>
              <a:t>Dantes</a:t>
            </a:r>
            <a:r>
              <a:rPr lang="en-US" baseline="0" dirty="0" smtClean="0"/>
              <a:t>’ father</a:t>
            </a:r>
          </a:p>
          <a:p>
            <a:r>
              <a:rPr lang="en-US" baseline="0" dirty="0" err="1" smtClean="0"/>
              <a:t>Danglars</a:t>
            </a:r>
            <a:r>
              <a:rPr lang="en-US" baseline="0" dirty="0" smtClean="0"/>
              <a:t> is jealous and bitter over </a:t>
            </a:r>
            <a:r>
              <a:rPr lang="en-US" baseline="0" dirty="0" err="1" smtClean="0"/>
              <a:t>Dantes</a:t>
            </a:r>
            <a:r>
              <a:rPr lang="en-US" baseline="0" dirty="0" smtClean="0"/>
              <a:t> appointment as ship captain</a:t>
            </a:r>
          </a:p>
          <a:p>
            <a:r>
              <a:rPr lang="en-US" baseline="0" dirty="0" err="1" smtClean="0"/>
              <a:t>Dantes</a:t>
            </a:r>
            <a:r>
              <a:rPr lang="en-US" baseline="0" dirty="0" smtClean="0"/>
              <a:t> recognizes Fernand as an enemy because his jealousy regarding Mercedes</a:t>
            </a:r>
          </a:p>
          <a:p>
            <a:r>
              <a:rPr lang="en-US" baseline="0" dirty="0" err="1" smtClean="0"/>
              <a:t>Caderousse</a:t>
            </a:r>
            <a:r>
              <a:rPr lang="en-US" baseline="0" dirty="0" smtClean="0"/>
              <a:t> and </a:t>
            </a:r>
            <a:r>
              <a:rPr lang="en-US" baseline="0" dirty="0" err="1" smtClean="0"/>
              <a:t>Danglars</a:t>
            </a:r>
            <a:r>
              <a:rPr lang="en-US" baseline="0" dirty="0" smtClean="0"/>
              <a:t> meet outside </a:t>
            </a:r>
            <a:r>
              <a:rPr lang="en-US" baseline="0" dirty="0" err="1" smtClean="0"/>
              <a:t>Dantes</a:t>
            </a:r>
            <a:r>
              <a:rPr lang="en-US" baseline="0" dirty="0" smtClean="0"/>
              <a:t>’ apartment and exchange words </a:t>
            </a:r>
            <a:r>
              <a:rPr lang="en-US" baseline="0" dirty="0" err="1" smtClean="0"/>
              <a:t>reflectiong</a:t>
            </a:r>
            <a:r>
              <a:rPr lang="en-US" baseline="0" dirty="0" smtClean="0"/>
              <a:t> their mutual interest in </a:t>
            </a:r>
            <a:r>
              <a:rPr lang="en-US" baseline="0" dirty="0" err="1" smtClean="0"/>
              <a:t>Dantes</a:t>
            </a:r>
            <a:r>
              <a:rPr lang="en-US" baseline="0" dirty="0" smtClean="0"/>
              <a:t>’ affairs. They meet Fernand after his angry departure from Mercedes and </a:t>
            </a:r>
            <a:r>
              <a:rPr lang="en-US" baseline="0" dirty="0" err="1" smtClean="0"/>
              <a:t>Dantes</a:t>
            </a:r>
            <a:r>
              <a:rPr lang="en-US" baseline="0" dirty="0" smtClean="0"/>
              <a:t> and manipulate him with flattery to arouse his jealousy. The three form a conspiracy against </a:t>
            </a:r>
            <a:r>
              <a:rPr lang="en-US" baseline="0" dirty="0" err="1" smtClean="0"/>
              <a:t>Dantes</a:t>
            </a:r>
            <a:r>
              <a:rPr lang="en-US" baseline="0" dirty="0" smtClean="0"/>
              <a:t>.</a:t>
            </a:r>
          </a:p>
          <a:p>
            <a:r>
              <a:rPr lang="en-US" baseline="0" dirty="0" smtClean="0"/>
              <a:t>Each is present at the betrothal feast and their actions allude to this conspiracy</a:t>
            </a:r>
            <a:endParaRPr lang="en-US" dirty="0" smtClean="0"/>
          </a:p>
          <a:p>
            <a:endParaRPr lang="en-US" dirty="0"/>
          </a:p>
        </p:txBody>
      </p:sp>
      <p:sp>
        <p:nvSpPr>
          <p:cNvPr id="4" name="Slide Number Placeholder 3"/>
          <p:cNvSpPr>
            <a:spLocks noGrp="1"/>
          </p:cNvSpPr>
          <p:nvPr>
            <p:ph type="sldNum" sz="quarter" idx="10"/>
          </p:nvPr>
        </p:nvSpPr>
        <p:spPr/>
        <p:txBody>
          <a:bodyPr/>
          <a:lstStyle/>
          <a:p>
            <a:fld id="{94B72F3F-8BFE-455C-BCBD-250DCC43706D}" type="slidenum">
              <a:rPr lang="en-US" smtClean="0"/>
              <a:t>4</a:t>
            </a:fld>
            <a:endParaRPr lang="en-US"/>
          </a:p>
        </p:txBody>
      </p:sp>
    </p:spTree>
    <p:extLst>
      <p:ext uri="{BB962C8B-B14F-4D97-AF65-F5344CB8AC3E}">
        <p14:creationId xmlns:p14="http://schemas.microsoft.com/office/powerpoint/2010/main" val="21277783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Monte Cristo meets </a:t>
            </a:r>
            <a:r>
              <a:rPr lang="en-US" dirty="0" err="1" smtClean="0"/>
              <a:t>Villefort’s</a:t>
            </a:r>
            <a:r>
              <a:rPr lang="en-US" dirty="0" smtClean="0"/>
              <a:t> children: Valentine, who is betrothed</a:t>
            </a:r>
            <a:r>
              <a:rPr lang="en-US" baseline="0" dirty="0" smtClean="0"/>
              <a:t> to Albert, and Edward. He learns that </a:t>
            </a:r>
            <a:r>
              <a:rPr lang="en-US" baseline="0" dirty="0" err="1" smtClean="0"/>
              <a:t>Noirtier</a:t>
            </a:r>
            <a:r>
              <a:rPr lang="en-US" baseline="0" dirty="0" smtClean="0"/>
              <a:t>, </a:t>
            </a:r>
            <a:r>
              <a:rPr lang="en-US" baseline="0" dirty="0" err="1" smtClean="0"/>
              <a:t>Villefort’s</a:t>
            </a:r>
            <a:r>
              <a:rPr lang="en-US" baseline="0" dirty="0" smtClean="0"/>
              <a:t> father, lives with them but is completely paralyzed. He recalls to Madame de </a:t>
            </a:r>
            <a:r>
              <a:rPr lang="en-US" baseline="0" dirty="0" err="1" smtClean="0"/>
              <a:t>Villefort</a:t>
            </a:r>
            <a:r>
              <a:rPr lang="en-US" baseline="0" dirty="0" smtClean="0"/>
              <a:t> a prior meeting when the discussed the poison brucine, and he gives her some of the poison. This chapter foreshadows Madame de </a:t>
            </a:r>
            <a:r>
              <a:rPr lang="en-US" baseline="0" dirty="0" err="1" smtClean="0"/>
              <a:t>Villefort’s</a:t>
            </a:r>
            <a:r>
              <a:rPr lang="en-US" baseline="0" dirty="0" smtClean="0"/>
              <a:t> poisoning several people, including her own son.</a:t>
            </a:r>
          </a:p>
          <a:p>
            <a:endParaRPr lang="en-US" baseline="0" dirty="0" smtClean="0"/>
          </a:p>
          <a:p>
            <a:r>
              <a:rPr lang="en-US" baseline="0" dirty="0" smtClean="0"/>
              <a:t>Monte Cristo plans to further his revenge by introducing them to the </a:t>
            </a:r>
            <a:r>
              <a:rPr lang="en-US" baseline="0" dirty="0" err="1" smtClean="0"/>
              <a:t>Cavalcantis</a:t>
            </a:r>
            <a:r>
              <a:rPr lang="en-US" baseline="0" dirty="0" smtClean="0"/>
              <a:t>, who will manipulate the two families financially and </a:t>
            </a:r>
            <a:r>
              <a:rPr lang="en-US" baseline="0" dirty="0" err="1" smtClean="0"/>
              <a:t>personaly</a:t>
            </a:r>
            <a:r>
              <a:rPr lang="en-US" baseline="0" dirty="0" smtClean="0"/>
              <a:t>, and does not wish to involve or hurt Mercedes. He alludes to his desire to attain Mercedes’ esteem.</a:t>
            </a:r>
            <a:endParaRPr lang="en-US" dirty="0"/>
          </a:p>
        </p:txBody>
      </p:sp>
      <p:sp>
        <p:nvSpPr>
          <p:cNvPr id="4" name="Slide Number Placeholder 3"/>
          <p:cNvSpPr>
            <a:spLocks noGrp="1"/>
          </p:cNvSpPr>
          <p:nvPr>
            <p:ph type="sldNum" sz="quarter" idx="10"/>
          </p:nvPr>
        </p:nvSpPr>
        <p:spPr/>
        <p:txBody>
          <a:bodyPr/>
          <a:lstStyle/>
          <a:p>
            <a:fld id="{94B72F3F-8BFE-455C-BCBD-250DCC43706D}" type="slidenum">
              <a:rPr lang="en-US" smtClean="0"/>
              <a:t>40</a:t>
            </a:fld>
            <a:endParaRPr lang="en-US"/>
          </a:p>
        </p:txBody>
      </p:sp>
    </p:spTree>
    <p:extLst>
      <p:ext uri="{BB962C8B-B14F-4D97-AF65-F5344CB8AC3E}">
        <p14:creationId xmlns:p14="http://schemas.microsoft.com/office/powerpoint/2010/main" val="19488789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B72F3F-8BFE-455C-BCBD-250DCC43706D}" type="slidenum">
              <a:rPr lang="en-US" smtClean="0"/>
              <a:t>41</a:t>
            </a:fld>
            <a:endParaRPr lang="en-US"/>
          </a:p>
        </p:txBody>
      </p:sp>
    </p:spTree>
    <p:extLst>
      <p:ext uri="{BB962C8B-B14F-4D97-AF65-F5344CB8AC3E}">
        <p14:creationId xmlns:p14="http://schemas.microsoft.com/office/powerpoint/2010/main" val="13950877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B72F3F-8BFE-455C-BCBD-250DCC43706D}" type="slidenum">
              <a:rPr lang="en-US" smtClean="0"/>
              <a:t>42</a:t>
            </a:fld>
            <a:endParaRPr lang="en-US"/>
          </a:p>
        </p:txBody>
      </p:sp>
    </p:spTree>
    <p:extLst>
      <p:ext uri="{BB962C8B-B14F-4D97-AF65-F5344CB8AC3E}">
        <p14:creationId xmlns:p14="http://schemas.microsoft.com/office/powerpoint/2010/main" val="31832000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Valentine de </a:t>
            </a:r>
            <a:r>
              <a:rPr lang="en-US" dirty="0" err="1" smtClean="0"/>
              <a:t>Villefort</a:t>
            </a:r>
            <a:r>
              <a:rPr lang="en-US" dirty="0" smtClean="0"/>
              <a:t> loves Maximilian </a:t>
            </a:r>
            <a:r>
              <a:rPr lang="en-US" dirty="0" err="1" smtClean="0"/>
              <a:t>Morrel</a:t>
            </a:r>
            <a:r>
              <a:rPr lang="en-US" dirty="0" smtClean="0"/>
              <a:t>; Eugenie </a:t>
            </a:r>
            <a:r>
              <a:rPr lang="en-US" dirty="0" err="1" smtClean="0"/>
              <a:t>Danglars</a:t>
            </a:r>
            <a:r>
              <a:rPr lang="en-US" dirty="0" smtClean="0"/>
              <a:t> is betrothed to Albert de </a:t>
            </a:r>
            <a:r>
              <a:rPr lang="en-US" dirty="0" err="1" smtClean="0"/>
              <a:t>Morcerf</a:t>
            </a:r>
            <a:r>
              <a:rPr lang="en-US" baseline="0" dirty="0" smtClean="0"/>
              <a:t> but does not love him; </a:t>
            </a:r>
            <a:r>
              <a:rPr lang="en-US" baseline="0" dirty="0" err="1" smtClean="0"/>
              <a:t>Noirtier</a:t>
            </a:r>
            <a:r>
              <a:rPr lang="en-US" baseline="0" dirty="0" smtClean="0"/>
              <a:t>, </a:t>
            </a:r>
            <a:r>
              <a:rPr lang="en-US" baseline="0" dirty="0" err="1" smtClean="0"/>
              <a:t>Villefort’s</a:t>
            </a:r>
            <a:r>
              <a:rPr lang="en-US" baseline="0" dirty="0" smtClean="0"/>
              <a:t> father, lives in the </a:t>
            </a:r>
            <a:r>
              <a:rPr lang="en-US" baseline="0" dirty="0" err="1" smtClean="0"/>
              <a:t>Villefort</a:t>
            </a:r>
            <a:r>
              <a:rPr lang="en-US" baseline="0" dirty="0" smtClean="0"/>
              <a:t> home. Maximilian tells the Count about his love for Valentine.</a:t>
            </a:r>
          </a:p>
          <a:p>
            <a:endParaRPr lang="en-US" baseline="0" dirty="0" smtClean="0"/>
          </a:p>
          <a:p>
            <a:r>
              <a:rPr lang="en-US" baseline="0" dirty="0" err="1" smtClean="0"/>
              <a:t>Noirtier</a:t>
            </a:r>
            <a:r>
              <a:rPr lang="en-US" baseline="0" dirty="0" smtClean="0"/>
              <a:t> and Franz’s father were political enemies, and </a:t>
            </a:r>
            <a:r>
              <a:rPr lang="en-US" baseline="0" dirty="0" err="1" smtClean="0"/>
              <a:t>Noirtier</a:t>
            </a:r>
            <a:r>
              <a:rPr lang="en-US" baseline="0" dirty="0" smtClean="0"/>
              <a:t> opposes the marriage. </a:t>
            </a:r>
            <a:r>
              <a:rPr lang="en-US" baseline="0" dirty="0" err="1" smtClean="0"/>
              <a:t>Villefort</a:t>
            </a:r>
            <a:r>
              <a:rPr lang="en-US" baseline="0" dirty="0" smtClean="0"/>
              <a:t> feels it is a good move politically and will allay suspicions about </a:t>
            </a:r>
            <a:r>
              <a:rPr lang="en-US" baseline="0" dirty="0" err="1" smtClean="0"/>
              <a:t>Villefort’s</a:t>
            </a:r>
            <a:r>
              <a:rPr lang="en-US" baseline="0" dirty="0" smtClean="0"/>
              <a:t> suspected involvement in the assassination of Franz’s father. Madame de </a:t>
            </a:r>
            <a:r>
              <a:rPr lang="en-US" baseline="0" dirty="0" err="1" smtClean="0"/>
              <a:t>Villefort</a:t>
            </a:r>
            <a:r>
              <a:rPr lang="en-US" baseline="0" dirty="0" smtClean="0"/>
              <a:t> secretly hopes the marriage will not occur.</a:t>
            </a:r>
            <a:endParaRPr lang="en-US" dirty="0"/>
          </a:p>
        </p:txBody>
      </p:sp>
      <p:sp>
        <p:nvSpPr>
          <p:cNvPr id="4" name="Slide Number Placeholder 3"/>
          <p:cNvSpPr>
            <a:spLocks noGrp="1"/>
          </p:cNvSpPr>
          <p:nvPr>
            <p:ph type="sldNum" sz="quarter" idx="10"/>
          </p:nvPr>
        </p:nvSpPr>
        <p:spPr/>
        <p:txBody>
          <a:bodyPr/>
          <a:lstStyle/>
          <a:p>
            <a:fld id="{94B72F3F-8BFE-455C-BCBD-250DCC43706D}" type="slidenum">
              <a:rPr lang="en-US" smtClean="0"/>
              <a:t>43</a:t>
            </a:fld>
            <a:endParaRPr lang="en-US"/>
          </a:p>
        </p:txBody>
      </p:sp>
    </p:spTree>
    <p:extLst>
      <p:ext uri="{BB962C8B-B14F-4D97-AF65-F5344CB8AC3E}">
        <p14:creationId xmlns:p14="http://schemas.microsoft.com/office/powerpoint/2010/main" val="4638814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 sends a telegram, reprinted</a:t>
            </a:r>
            <a:r>
              <a:rPr lang="en-US" baseline="0" dirty="0" smtClean="0"/>
              <a:t> in the newspaper, that causes </a:t>
            </a:r>
            <a:r>
              <a:rPr lang="en-US" baseline="0" dirty="0" err="1" smtClean="0"/>
              <a:t>Danglars</a:t>
            </a:r>
            <a:r>
              <a:rPr lang="en-US" baseline="0" dirty="0" smtClean="0"/>
              <a:t> to lose a million francs; he arranges a meeting between </a:t>
            </a:r>
            <a:r>
              <a:rPr lang="en-US" baseline="0" dirty="0" err="1" smtClean="0"/>
              <a:t>Danglars</a:t>
            </a:r>
            <a:r>
              <a:rPr lang="en-US" baseline="0" dirty="0" smtClean="0"/>
              <a:t> and the imposters </a:t>
            </a:r>
            <a:r>
              <a:rPr lang="en-US" baseline="0" dirty="0" err="1" smtClean="0"/>
              <a:t>Cavalcanti</a:t>
            </a:r>
            <a:r>
              <a:rPr lang="en-US" baseline="0" dirty="0" smtClean="0"/>
              <a:t> and his son. Chapter 65 reveals how this leads to </a:t>
            </a:r>
            <a:r>
              <a:rPr lang="en-US" baseline="0" dirty="0" err="1" smtClean="0"/>
              <a:t>Danglars</a:t>
            </a:r>
            <a:r>
              <a:rPr lang="en-US" baseline="0" dirty="0" smtClean="0"/>
              <a:t>’ further financial ruin and Eugenie </a:t>
            </a:r>
            <a:r>
              <a:rPr lang="en-US" baseline="0" dirty="0" err="1" smtClean="0"/>
              <a:t>Danglars</a:t>
            </a:r>
            <a:r>
              <a:rPr lang="en-US" baseline="0" dirty="0" smtClean="0"/>
              <a:t>’ disgrace because of Andrea de </a:t>
            </a:r>
            <a:r>
              <a:rPr lang="en-US" baseline="0" dirty="0" err="1" smtClean="0"/>
              <a:t>Cavalcanti</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94B72F3F-8BFE-455C-BCBD-250DCC43706D}" type="slidenum">
              <a:rPr lang="en-US" smtClean="0"/>
              <a:t>44</a:t>
            </a:fld>
            <a:endParaRPr lang="en-US"/>
          </a:p>
        </p:txBody>
      </p:sp>
    </p:spTree>
    <p:extLst>
      <p:ext uri="{BB962C8B-B14F-4D97-AF65-F5344CB8AC3E}">
        <p14:creationId xmlns:p14="http://schemas.microsoft.com/office/powerpoint/2010/main" val="19925830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B72F3F-8BFE-455C-BCBD-250DCC43706D}" type="slidenum">
              <a:rPr lang="en-US" smtClean="0"/>
              <a:t>45</a:t>
            </a:fld>
            <a:endParaRPr lang="en-US"/>
          </a:p>
        </p:txBody>
      </p:sp>
    </p:spTree>
    <p:extLst>
      <p:ext uri="{BB962C8B-B14F-4D97-AF65-F5344CB8AC3E}">
        <p14:creationId xmlns:p14="http://schemas.microsoft.com/office/powerpoint/2010/main" val="10231299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Count sends a telegram, reprinted</a:t>
            </a:r>
            <a:r>
              <a:rPr lang="en-US" baseline="0" dirty="0" smtClean="0"/>
              <a:t> in the newspaper, that causes </a:t>
            </a:r>
            <a:r>
              <a:rPr lang="en-US" baseline="0" dirty="0" err="1" smtClean="0"/>
              <a:t>Danglars</a:t>
            </a:r>
            <a:r>
              <a:rPr lang="en-US" baseline="0" dirty="0" smtClean="0"/>
              <a:t> to lose a million francs; he arranges a meeting between </a:t>
            </a:r>
            <a:r>
              <a:rPr lang="en-US" baseline="0" dirty="0" err="1" smtClean="0"/>
              <a:t>Danglars</a:t>
            </a:r>
            <a:r>
              <a:rPr lang="en-US" baseline="0" dirty="0" smtClean="0"/>
              <a:t> and the imposters </a:t>
            </a:r>
            <a:r>
              <a:rPr lang="en-US" baseline="0" dirty="0" err="1" smtClean="0"/>
              <a:t>Cavalcanti</a:t>
            </a:r>
            <a:r>
              <a:rPr lang="en-US" baseline="0" dirty="0" smtClean="0"/>
              <a:t> and his son. Chapter 65 reveals how this leads to </a:t>
            </a:r>
            <a:r>
              <a:rPr lang="en-US" baseline="0" dirty="0" err="1" smtClean="0"/>
              <a:t>Danglars</a:t>
            </a:r>
            <a:r>
              <a:rPr lang="en-US" baseline="0" dirty="0" smtClean="0"/>
              <a:t>’ further financial ruin because of Andrea de </a:t>
            </a:r>
            <a:r>
              <a:rPr lang="en-US" baseline="0" dirty="0" err="1" smtClean="0"/>
              <a:t>Valvalcanti</a:t>
            </a:r>
            <a:endParaRPr lang="en-US" dirty="0"/>
          </a:p>
        </p:txBody>
      </p:sp>
      <p:sp>
        <p:nvSpPr>
          <p:cNvPr id="4" name="Slide Number Placeholder 3"/>
          <p:cNvSpPr>
            <a:spLocks noGrp="1"/>
          </p:cNvSpPr>
          <p:nvPr>
            <p:ph type="sldNum" sz="quarter" idx="10"/>
          </p:nvPr>
        </p:nvSpPr>
        <p:spPr/>
        <p:txBody>
          <a:bodyPr/>
          <a:lstStyle/>
          <a:p>
            <a:fld id="{94B72F3F-8BFE-455C-BCBD-250DCC43706D}" type="slidenum">
              <a:rPr lang="en-US" smtClean="0"/>
              <a:t>46</a:t>
            </a:fld>
            <a:endParaRPr lang="en-US"/>
          </a:p>
        </p:txBody>
      </p:sp>
    </p:spTree>
    <p:extLst>
      <p:ext uri="{BB962C8B-B14F-4D97-AF65-F5344CB8AC3E}">
        <p14:creationId xmlns:p14="http://schemas.microsoft.com/office/powerpoint/2010/main" val="26339578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the fish – irony…</a:t>
            </a:r>
            <a:endParaRPr lang="en-US" dirty="0"/>
          </a:p>
        </p:txBody>
      </p:sp>
      <p:sp>
        <p:nvSpPr>
          <p:cNvPr id="4" name="Slide Number Placeholder 3"/>
          <p:cNvSpPr>
            <a:spLocks noGrp="1"/>
          </p:cNvSpPr>
          <p:nvPr>
            <p:ph type="sldNum" sz="quarter" idx="10"/>
          </p:nvPr>
        </p:nvSpPr>
        <p:spPr/>
        <p:txBody>
          <a:bodyPr/>
          <a:lstStyle/>
          <a:p>
            <a:fld id="{94B72F3F-8BFE-455C-BCBD-250DCC43706D}" type="slidenum">
              <a:rPr lang="en-US" smtClean="0"/>
              <a:t>47</a:t>
            </a:fld>
            <a:endParaRPr lang="en-US"/>
          </a:p>
        </p:txBody>
      </p:sp>
    </p:spTree>
    <p:extLst>
      <p:ext uri="{BB962C8B-B14F-4D97-AF65-F5344CB8AC3E}">
        <p14:creationId xmlns:p14="http://schemas.microsoft.com/office/powerpoint/2010/main" val="30747823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B72F3F-8BFE-455C-BCBD-250DCC43706D}" type="slidenum">
              <a:rPr lang="en-US" smtClean="0"/>
              <a:t>48</a:t>
            </a:fld>
            <a:endParaRPr lang="en-US"/>
          </a:p>
        </p:txBody>
      </p:sp>
    </p:spTree>
    <p:extLst>
      <p:ext uri="{BB962C8B-B14F-4D97-AF65-F5344CB8AC3E}">
        <p14:creationId xmlns:p14="http://schemas.microsoft.com/office/powerpoint/2010/main" val="379658420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B72F3F-8BFE-455C-BCBD-250DCC43706D}" type="slidenum">
              <a:rPr lang="en-US" smtClean="0"/>
              <a:t>49</a:t>
            </a:fld>
            <a:endParaRPr lang="en-US"/>
          </a:p>
        </p:txBody>
      </p:sp>
    </p:spTree>
    <p:extLst>
      <p:ext uri="{BB962C8B-B14F-4D97-AF65-F5344CB8AC3E}">
        <p14:creationId xmlns:p14="http://schemas.microsoft.com/office/powerpoint/2010/main" val="2175276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Tensions were high in 1815, and anyone thought to be associated with Napoleon would be suspected of conspiring against King Louis XVIII. If convicted</a:t>
            </a:r>
            <a:r>
              <a:rPr lang="en-US" baseline="0" dirty="0" smtClean="0"/>
              <a:t> of being a </a:t>
            </a:r>
            <a:r>
              <a:rPr lang="en-US" baseline="0" dirty="0" err="1" smtClean="0"/>
              <a:t>Bonapartist</a:t>
            </a:r>
            <a:r>
              <a:rPr lang="en-US" baseline="0" dirty="0" smtClean="0"/>
              <a:t> agent, </a:t>
            </a:r>
            <a:r>
              <a:rPr lang="en-US" baseline="0" dirty="0" err="1" smtClean="0"/>
              <a:t>Dantes</a:t>
            </a:r>
            <a:r>
              <a:rPr lang="en-US" baseline="0" dirty="0" smtClean="0"/>
              <a:t> will face death or imprisonment</a:t>
            </a:r>
            <a:endParaRPr lang="en-US" dirty="0"/>
          </a:p>
        </p:txBody>
      </p:sp>
      <p:sp>
        <p:nvSpPr>
          <p:cNvPr id="4" name="Slide Number Placeholder 3"/>
          <p:cNvSpPr>
            <a:spLocks noGrp="1"/>
          </p:cNvSpPr>
          <p:nvPr>
            <p:ph type="sldNum" sz="quarter" idx="10"/>
          </p:nvPr>
        </p:nvSpPr>
        <p:spPr/>
        <p:txBody>
          <a:bodyPr/>
          <a:lstStyle/>
          <a:p>
            <a:fld id="{94B72F3F-8BFE-455C-BCBD-250DCC43706D}" type="slidenum">
              <a:rPr lang="en-US" smtClean="0"/>
              <a:t>5</a:t>
            </a:fld>
            <a:endParaRPr lang="en-US"/>
          </a:p>
        </p:txBody>
      </p:sp>
    </p:spTree>
    <p:extLst>
      <p:ext uri="{BB962C8B-B14F-4D97-AF65-F5344CB8AC3E}">
        <p14:creationId xmlns:p14="http://schemas.microsoft.com/office/powerpoint/2010/main" val="252160491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B72F3F-8BFE-455C-BCBD-250DCC43706D}" type="slidenum">
              <a:rPr lang="en-US" smtClean="0"/>
              <a:t>50</a:t>
            </a:fld>
            <a:endParaRPr lang="en-US"/>
          </a:p>
        </p:txBody>
      </p:sp>
    </p:spTree>
    <p:extLst>
      <p:ext uri="{BB962C8B-B14F-4D97-AF65-F5344CB8AC3E}">
        <p14:creationId xmlns:p14="http://schemas.microsoft.com/office/powerpoint/2010/main" val="323511443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B72F3F-8BFE-455C-BCBD-250DCC43706D}" type="slidenum">
              <a:rPr lang="en-US" smtClean="0"/>
              <a:t>51</a:t>
            </a:fld>
            <a:endParaRPr lang="en-US"/>
          </a:p>
        </p:txBody>
      </p:sp>
    </p:spTree>
    <p:extLst>
      <p:ext uri="{BB962C8B-B14F-4D97-AF65-F5344CB8AC3E}">
        <p14:creationId xmlns:p14="http://schemas.microsoft.com/office/powerpoint/2010/main" val="425762135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B72F3F-8BFE-455C-BCBD-250DCC43706D}" type="slidenum">
              <a:rPr lang="en-US" smtClean="0"/>
              <a:t>52</a:t>
            </a:fld>
            <a:endParaRPr lang="en-US"/>
          </a:p>
        </p:txBody>
      </p:sp>
    </p:spTree>
    <p:extLst>
      <p:ext uri="{BB962C8B-B14F-4D97-AF65-F5344CB8AC3E}">
        <p14:creationId xmlns:p14="http://schemas.microsoft.com/office/powerpoint/2010/main" val="311285347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B72F3F-8BFE-455C-BCBD-250DCC43706D}" type="slidenum">
              <a:rPr lang="en-US" smtClean="0"/>
              <a:t>53</a:t>
            </a:fld>
            <a:endParaRPr lang="en-US"/>
          </a:p>
        </p:txBody>
      </p:sp>
    </p:spTree>
    <p:extLst>
      <p:ext uri="{BB962C8B-B14F-4D97-AF65-F5344CB8AC3E}">
        <p14:creationId xmlns:p14="http://schemas.microsoft.com/office/powerpoint/2010/main" val="391498294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B72F3F-8BFE-455C-BCBD-250DCC43706D}" type="slidenum">
              <a:rPr lang="en-US" smtClean="0"/>
              <a:t>54</a:t>
            </a:fld>
            <a:endParaRPr lang="en-US"/>
          </a:p>
        </p:txBody>
      </p:sp>
    </p:spTree>
    <p:extLst>
      <p:ext uri="{BB962C8B-B14F-4D97-AF65-F5344CB8AC3E}">
        <p14:creationId xmlns:p14="http://schemas.microsoft.com/office/powerpoint/2010/main" val="429840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B72F3F-8BFE-455C-BCBD-250DCC43706D}" type="slidenum">
              <a:rPr lang="en-US" smtClean="0"/>
              <a:t>6</a:t>
            </a:fld>
            <a:endParaRPr lang="en-US"/>
          </a:p>
        </p:txBody>
      </p:sp>
    </p:spTree>
    <p:extLst>
      <p:ext uri="{BB962C8B-B14F-4D97-AF65-F5344CB8AC3E}">
        <p14:creationId xmlns:p14="http://schemas.microsoft.com/office/powerpoint/2010/main" val="4077978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Villefort</a:t>
            </a:r>
            <a:r>
              <a:rPr lang="en-US" dirty="0" smtClean="0"/>
              <a:t> is deputy magistrate, 27 years old, loyal to King Louis</a:t>
            </a:r>
            <a:r>
              <a:rPr lang="en-US" baseline="0" dirty="0" smtClean="0"/>
              <a:t> XVIII, and engaged to a beautiful, wealthy girl. His father, </a:t>
            </a:r>
            <a:r>
              <a:rPr lang="en-US" baseline="0" dirty="0" err="1" smtClean="0"/>
              <a:t>Noirtier</a:t>
            </a:r>
            <a:r>
              <a:rPr lang="en-US" baseline="0" dirty="0" smtClean="0"/>
              <a:t>, is a </a:t>
            </a:r>
            <a:r>
              <a:rPr lang="en-US" baseline="0" dirty="0" err="1" smtClean="0"/>
              <a:t>Bonapartist</a:t>
            </a:r>
            <a:r>
              <a:rPr lang="en-US" baseline="0" dirty="0" smtClean="0"/>
              <a:t> who had been a senator under Napoleon. </a:t>
            </a:r>
            <a:r>
              <a:rPr lang="en-US" baseline="0" dirty="0" err="1" smtClean="0"/>
              <a:t>Villefort</a:t>
            </a:r>
            <a:r>
              <a:rPr lang="en-US" baseline="0" dirty="0" smtClean="0"/>
              <a:t> has distanced himself from his father and discarded the name </a:t>
            </a:r>
            <a:r>
              <a:rPr lang="en-US" baseline="0" dirty="0" err="1" smtClean="0"/>
              <a:t>Noirtier</a:t>
            </a:r>
            <a:r>
              <a:rPr lang="en-US" baseline="0" dirty="0" smtClean="0"/>
              <a:t>. </a:t>
            </a:r>
            <a:r>
              <a:rPr lang="en-US" baseline="0" dirty="0" err="1" smtClean="0"/>
              <a:t>Villefort</a:t>
            </a:r>
            <a:r>
              <a:rPr lang="en-US" baseline="0" dirty="0" smtClean="0"/>
              <a:t> must watch his own actions carefully because of the suspicions surrounding his father.</a:t>
            </a:r>
          </a:p>
          <a:p>
            <a:r>
              <a:rPr lang="en-US" baseline="0" dirty="0" err="1" smtClean="0"/>
              <a:t>Villefort</a:t>
            </a:r>
            <a:r>
              <a:rPr lang="en-US" baseline="0" dirty="0" smtClean="0"/>
              <a:t> is impressed with </a:t>
            </a:r>
            <a:r>
              <a:rPr lang="en-US" baseline="0" dirty="0" err="1" smtClean="0"/>
              <a:t>Dantes</a:t>
            </a:r>
            <a:r>
              <a:rPr lang="en-US" baseline="0" dirty="0" smtClean="0"/>
              <a:t>’ answers to his questions and believes </a:t>
            </a:r>
            <a:r>
              <a:rPr lang="en-US" baseline="0" dirty="0" err="1" smtClean="0"/>
              <a:t>Dantes</a:t>
            </a:r>
            <a:r>
              <a:rPr lang="en-US" baseline="0" dirty="0" smtClean="0"/>
              <a:t> has been falsely accused because of jealousy but is loyal to the king. When he learns that the letter </a:t>
            </a:r>
            <a:r>
              <a:rPr lang="en-US" baseline="0" dirty="0" err="1" smtClean="0"/>
              <a:t>Dantes</a:t>
            </a:r>
            <a:r>
              <a:rPr lang="en-US" baseline="0" dirty="0" smtClean="0"/>
              <a:t> received on the Isle of Elba is addressed to </a:t>
            </a:r>
            <a:r>
              <a:rPr lang="en-US" baseline="0" dirty="0" err="1" smtClean="0"/>
              <a:t>Noirtier</a:t>
            </a:r>
            <a:r>
              <a:rPr lang="en-US" baseline="0" dirty="0" smtClean="0"/>
              <a:t>, </a:t>
            </a:r>
            <a:r>
              <a:rPr lang="en-US" baseline="0" dirty="0" err="1" smtClean="0"/>
              <a:t>Villefort</a:t>
            </a:r>
            <a:r>
              <a:rPr lang="en-US" baseline="0" dirty="0" smtClean="0"/>
              <a:t> realizes the precariousness of his position. Terror of losing his position and being accused of </a:t>
            </a:r>
            <a:r>
              <a:rPr lang="en-US" baseline="0" dirty="0" err="1" smtClean="0"/>
              <a:t>Bonapartist</a:t>
            </a:r>
            <a:r>
              <a:rPr lang="en-US" baseline="0" dirty="0" smtClean="0"/>
              <a:t> sympathies cause </a:t>
            </a:r>
            <a:r>
              <a:rPr lang="en-US" baseline="0" dirty="0" err="1" smtClean="0"/>
              <a:t>Villefort</a:t>
            </a:r>
            <a:r>
              <a:rPr lang="en-US" baseline="0" dirty="0" smtClean="0"/>
              <a:t> to burn the letter and send </a:t>
            </a:r>
            <a:r>
              <a:rPr lang="en-US" baseline="0" dirty="0" err="1" smtClean="0"/>
              <a:t>Dantes</a:t>
            </a:r>
            <a:r>
              <a:rPr lang="en-US" baseline="0" dirty="0" smtClean="0"/>
              <a:t> to prison.</a:t>
            </a:r>
            <a:endParaRPr lang="en-US" dirty="0"/>
          </a:p>
        </p:txBody>
      </p:sp>
      <p:sp>
        <p:nvSpPr>
          <p:cNvPr id="4" name="Slide Number Placeholder 3"/>
          <p:cNvSpPr>
            <a:spLocks noGrp="1"/>
          </p:cNvSpPr>
          <p:nvPr>
            <p:ph type="sldNum" sz="quarter" idx="10"/>
          </p:nvPr>
        </p:nvSpPr>
        <p:spPr/>
        <p:txBody>
          <a:bodyPr/>
          <a:lstStyle/>
          <a:p>
            <a:fld id="{94B72F3F-8BFE-455C-BCBD-250DCC43706D}" type="slidenum">
              <a:rPr lang="en-US" smtClean="0"/>
              <a:t>7</a:t>
            </a:fld>
            <a:endParaRPr lang="en-US"/>
          </a:p>
        </p:txBody>
      </p:sp>
    </p:spTree>
    <p:extLst>
      <p:ext uri="{BB962C8B-B14F-4D97-AF65-F5344CB8AC3E}">
        <p14:creationId xmlns:p14="http://schemas.microsoft.com/office/powerpoint/2010/main" val="551525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Only important political defendants are sent to the prison. Its name brings terror to those who are condemned to go there. </a:t>
            </a:r>
            <a:r>
              <a:rPr lang="en-US" dirty="0" err="1" smtClean="0"/>
              <a:t>Dantes</a:t>
            </a:r>
            <a:r>
              <a:rPr lang="en-US" dirty="0" smtClean="0"/>
              <a:t> tries hopelessly to hurl himself into the sea. His initial cell is a damp underground room, and he cannot eat or sleep. His repeated demands to see the governor cause</a:t>
            </a:r>
            <a:r>
              <a:rPr lang="en-US" baseline="0" dirty="0" smtClean="0"/>
              <a:t> him to be transferred to the dungeon where madmen are placed.</a:t>
            </a:r>
            <a:endParaRPr lang="en-US" dirty="0"/>
          </a:p>
        </p:txBody>
      </p:sp>
      <p:sp>
        <p:nvSpPr>
          <p:cNvPr id="4" name="Slide Number Placeholder 3"/>
          <p:cNvSpPr>
            <a:spLocks noGrp="1"/>
          </p:cNvSpPr>
          <p:nvPr>
            <p:ph type="sldNum" sz="quarter" idx="10"/>
          </p:nvPr>
        </p:nvSpPr>
        <p:spPr/>
        <p:txBody>
          <a:bodyPr/>
          <a:lstStyle/>
          <a:p>
            <a:fld id="{94B72F3F-8BFE-455C-BCBD-250DCC43706D}" type="slidenum">
              <a:rPr lang="en-US" smtClean="0"/>
              <a:t>8</a:t>
            </a:fld>
            <a:endParaRPr lang="en-US"/>
          </a:p>
        </p:txBody>
      </p:sp>
    </p:spTree>
    <p:extLst>
      <p:ext uri="{BB962C8B-B14F-4D97-AF65-F5344CB8AC3E}">
        <p14:creationId xmlns:p14="http://schemas.microsoft.com/office/powerpoint/2010/main" val="601950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King Louis XVIII has heard rumors about Napoleon’s return but discounts</a:t>
            </a:r>
            <a:r>
              <a:rPr lang="en-US" baseline="0" dirty="0" smtClean="0"/>
              <a:t> their validity. </a:t>
            </a:r>
            <a:r>
              <a:rPr lang="en-US" baseline="0" dirty="0" err="1" smtClean="0"/>
              <a:t>Villefort</a:t>
            </a:r>
            <a:r>
              <a:rPr lang="en-US" baseline="0" dirty="0" smtClean="0"/>
              <a:t> arrives with information from the letter </a:t>
            </a:r>
            <a:r>
              <a:rPr lang="en-US" baseline="0" dirty="0" err="1" smtClean="0"/>
              <a:t>Dantes</a:t>
            </a:r>
            <a:r>
              <a:rPr lang="en-US" baseline="0" dirty="0" smtClean="0"/>
              <a:t> had been asked to deliver to </a:t>
            </a:r>
            <a:r>
              <a:rPr lang="en-US" baseline="0" dirty="0" err="1" smtClean="0"/>
              <a:t>Noirtier</a:t>
            </a:r>
            <a:r>
              <a:rPr lang="en-US" baseline="0" dirty="0" smtClean="0"/>
              <a:t> in Paris, and the King learns that Napoleon has left the Isle of Elba with three manned vessels. </a:t>
            </a:r>
            <a:r>
              <a:rPr lang="en-US" baseline="0" dirty="0" err="1" smtClean="0"/>
              <a:t>Villefort</a:t>
            </a:r>
            <a:r>
              <a:rPr lang="en-US" baseline="0" dirty="0" smtClean="0"/>
              <a:t> misrepresents </a:t>
            </a:r>
            <a:r>
              <a:rPr lang="en-US" baseline="0" dirty="0" err="1" smtClean="0"/>
              <a:t>Dantes</a:t>
            </a:r>
            <a:r>
              <a:rPr lang="en-US" baseline="0" dirty="0" smtClean="0"/>
              <a:t>’ role and implies that he, </a:t>
            </a:r>
            <a:r>
              <a:rPr lang="en-US" baseline="0" dirty="0" err="1" smtClean="0"/>
              <a:t>Villefort</a:t>
            </a:r>
            <a:r>
              <a:rPr lang="en-US" baseline="0" dirty="0" smtClean="0"/>
              <a:t>, arrested </a:t>
            </a:r>
            <a:r>
              <a:rPr lang="en-US" baseline="0" dirty="0" err="1" smtClean="0"/>
              <a:t>Dantes</a:t>
            </a:r>
            <a:r>
              <a:rPr lang="en-US" baseline="0" dirty="0" smtClean="0"/>
              <a:t> and forced him to reveal the verbal message he was to deliver. A delayed telegram confirms that Napoleon has landed in France. During the King’s discussion with his Minister of Police about the murder of an important general, </a:t>
            </a:r>
            <a:r>
              <a:rPr lang="en-US" baseline="0" dirty="0" err="1" smtClean="0"/>
              <a:t>Villefort</a:t>
            </a:r>
            <a:r>
              <a:rPr lang="en-US" baseline="0" dirty="0" smtClean="0"/>
              <a:t> realizes that </a:t>
            </a:r>
            <a:r>
              <a:rPr lang="en-US" baseline="0" dirty="0" err="1" smtClean="0"/>
              <a:t>Noirtier</a:t>
            </a:r>
            <a:r>
              <a:rPr lang="en-US" baseline="0" dirty="0" smtClean="0"/>
              <a:t>, his father, is the murderer. The King recognizes </a:t>
            </a:r>
            <a:r>
              <a:rPr lang="en-US" baseline="0" dirty="0" err="1" smtClean="0"/>
              <a:t>Villefort’s</a:t>
            </a:r>
            <a:r>
              <a:rPr lang="en-US" baseline="0" dirty="0" smtClean="0"/>
              <a:t> loyalty and rewards him with the cross of the Legion of Honor. After Napoleon’s victory, </a:t>
            </a:r>
            <a:r>
              <a:rPr lang="en-US" baseline="0" dirty="0" err="1" smtClean="0"/>
              <a:t>Villefort</a:t>
            </a:r>
            <a:r>
              <a:rPr lang="en-US" baseline="0" dirty="0" smtClean="0"/>
              <a:t> retains his position because of the influence of his father. When King Louis XVIII regains power, </a:t>
            </a:r>
            <a:r>
              <a:rPr lang="en-US" baseline="0" dirty="0" err="1" smtClean="0"/>
              <a:t>Villefort</a:t>
            </a:r>
            <a:r>
              <a:rPr lang="en-US" baseline="0" dirty="0" smtClean="0"/>
              <a:t> is promoted to </a:t>
            </a:r>
            <a:r>
              <a:rPr lang="en-US" baseline="0" dirty="0" err="1" smtClean="0"/>
              <a:t>Procureur</a:t>
            </a:r>
            <a:r>
              <a:rPr lang="en-US" baseline="0" dirty="0" smtClean="0"/>
              <a:t> du </a:t>
            </a:r>
            <a:r>
              <a:rPr lang="en-US" baseline="0" dirty="0" err="1" smtClean="0"/>
              <a:t>Roi</a:t>
            </a:r>
            <a:r>
              <a:rPr lang="en-US" baseline="0" dirty="0" smtClean="0"/>
              <a:t>. </a:t>
            </a:r>
            <a:r>
              <a:rPr lang="en-US" baseline="0" dirty="0" err="1" smtClean="0"/>
              <a:t>Villefort</a:t>
            </a:r>
            <a:r>
              <a:rPr lang="en-US" baseline="0" dirty="0" smtClean="0"/>
              <a:t> demonstrates his loyalty to whatever cause will benefit him most.</a:t>
            </a:r>
            <a:endParaRPr lang="en-US" dirty="0"/>
          </a:p>
        </p:txBody>
      </p:sp>
      <p:sp>
        <p:nvSpPr>
          <p:cNvPr id="4" name="Slide Number Placeholder 3"/>
          <p:cNvSpPr>
            <a:spLocks noGrp="1"/>
          </p:cNvSpPr>
          <p:nvPr>
            <p:ph type="sldNum" sz="quarter" idx="10"/>
          </p:nvPr>
        </p:nvSpPr>
        <p:spPr/>
        <p:txBody>
          <a:bodyPr/>
          <a:lstStyle/>
          <a:p>
            <a:fld id="{94B72F3F-8BFE-455C-BCBD-250DCC43706D}" type="slidenum">
              <a:rPr lang="en-US" smtClean="0"/>
              <a:t>9</a:t>
            </a:fld>
            <a:endParaRPr lang="en-US"/>
          </a:p>
        </p:txBody>
      </p:sp>
    </p:spTree>
    <p:extLst>
      <p:ext uri="{BB962C8B-B14F-4D97-AF65-F5344CB8AC3E}">
        <p14:creationId xmlns:p14="http://schemas.microsoft.com/office/powerpoint/2010/main" val="4210244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4" name="Group 13"/>
          <p:cNvGrpSpPr/>
          <p:nvPr/>
        </p:nvGrpSpPr>
        <p:grpSpPr>
          <a:xfrm>
            <a:off x="-1588" y="0"/>
            <a:ext cx="12193588" cy="6861555"/>
            <a:chOff x="-1588" y="0"/>
            <a:chExt cx="12193588" cy="6861555"/>
          </a:xfrm>
        </p:grpSpPr>
        <p:sp>
          <p:nvSpPr>
            <p:cNvPr id="9" name="Rectangle 8"/>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a:prstGeom prst="rect">
            <a:avLst/>
          </a:prstGeo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5400000">
            <a:off x="10158984" y="1792224"/>
            <a:ext cx="990599" cy="304799"/>
          </a:xfrm>
        </p:spPr>
        <p:txBody>
          <a:bodyPr/>
          <a:lstStyle>
            <a:lvl1pPr algn="l">
              <a:defRPr b="0">
                <a:solidFill>
                  <a:schemeClr val="bg1"/>
                </a:solidFill>
              </a:defRPr>
            </a:lvl1pPr>
          </a:lstStyle>
          <a:p>
            <a:fld id="{E9462EF3-3C4F-43EE-ACEE-D4B806740EA3}" type="datetimeFigureOut">
              <a:rPr lang="en-US" dirty="0"/>
              <a:pPr/>
              <a:t>3/17/2015</a:t>
            </a:fld>
            <a:endParaRPr lang="en-US" dirty="0"/>
          </a:p>
        </p:txBody>
      </p:sp>
      <p:sp>
        <p:nvSpPr>
          <p:cNvPr id="5" name="Footer Placeholder 4"/>
          <p:cNvSpPr>
            <a:spLocks noGrp="1"/>
          </p:cNvSpPr>
          <p:nvPr>
            <p:ph type="ftr" sz="quarter" idx="11"/>
          </p:nvPr>
        </p:nvSpPr>
        <p:spPr>
          <a:xfrm rot="5400000">
            <a:off x="8951976" y="3227832"/>
            <a:ext cx="3867912" cy="310896"/>
          </a:xfrm>
        </p:spPr>
        <p:txBody>
          <a:bodyPr/>
          <a:lstStyle>
            <a:lvl1pPr>
              <a:defRPr sz="1000" b="0">
                <a:solidFill>
                  <a:schemeClr val="bg1"/>
                </a:solidFill>
              </a:defRPr>
            </a:lvl1pPr>
          </a:lstStyle>
          <a:p>
            <a:r>
              <a:rPr lang="en-US" dirty="0"/>
              <a:t>
              </a:t>
            </a:r>
          </a:p>
        </p:txBody>
      </p:sp>
      <p:sp>
        <p:nvSpPr>
          <p:cNvPr id="8" name="Rectangle 7"/>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7" y="4969927"/>
            <a:ext cx="8825657" cy="566738"/>
          </a:xfrm>
          <a:prstGeom prst="rect">
            <a:avLst/>
          </a:prstGeo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7" y="5536665"/>
            <a:ext cx="8825656"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343B39-165A-4B68-AA5C-581F5336313C}" type="datetimeFigureOut">
              <a:rPr lang="en-US" dirty="0"/>
              <a:t>3/17/2015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0" name="Rectangle 9"/>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0704"/>
            <a:ext cx="8833104" cy="1371600"/>
          </a:xfrm>
          <a:prstGeom prst="rect">
            <a:avLst/>
          </a:prstGeom>
        </p:spPr>
        <p:txBody>
          <a:bodyPr anchor="ctr" anchorCtr="0"/>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2144" y="3547872"/>
            <a:ext cx="8825659" cy="2478024"/>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2C8C57-33F9-4259-AC4F-0E3F5BEC9B94}" type="datetimeFigureOut">
              <a:rPr lang="en-US" dirty="0"/>
              <a:t>3/17/2015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1588" y="0"/>
            <a:ext cx="12193588" cy="6861555"/>
            <a:chOff x="-1588" y="0"/>
            <a:chExt cx="12193588" cy="6861555"/>
          </a:xfrm>
        </p:grpSpPr>
        <p:sp>
          <p:nvSpPr>
            <p:cNvPr id="16" name="Rectangle 15"/>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Oval 17"/>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TextBox 11"/>
          <p:cNvSpPr txBox="1"/>
          <p:nvPr/>
        </p:nvSpPr>
        <p:spPr bwMode="gray">
          <a:xfrm>
            <a:off x="898295" y="596767"/>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15" name="TextBox 14"/>
          <p:cNvSpPr txBox="1"/>
          <p:nvPr/>
        </p:nvSpPr>
        <p:spPr bwMode="gray">
          <a:xfrm>
            <a:off x="9715063" y="2629300"/>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2" name="Title 1"/>
          <p:cNvSpPr>
            <a:spLocks noGrp="1"/>
          </p:cNvSpPr>
          <p:nvPr>
            <p:ph type="title"/>
          </p:nvPr>
        </p:nvSpPr>
        <p:spPr>
          <a:xfrm>
            <a:off x="1574801" y="980517"/>
            <a:ext cx="8460983" cy="2698249"/>
          </a:xfrm>
          <a:prstGeom prst="rect">
            <a:avLst/>
          </a:prstGeom>
        </p:spPr>
        <p:txBody>
          <a:bodyPr anchor="ctr" anchorCtr="0"/>
          <a:lstStyle>
            <a:lvl1pPr>
              <a:defRPr sz="4000"/>
            </a:lvl1pPr>
          </a:lstStyle>
          <a:p>
            <a:r>
              <a:rPr lang="en-US" smtClean="0"/>
              <a:t>Click to edit Master title style</a:t>
            </a:r>
            <a:endParaRPr lang="en-US" dirty="0"/>
          </a:p>
        </p:txBody>
      </p:sp>
      <p:sp>
        <p:nvSpPr>
          <p:cNvPr id="11" name="Text Placeholder 3"/>
          <p:cNvSpPr>
            <a:spLocks noGrp="1"/>
          </p:cNvSpPr>
          <p:nvPr>
            <p:ph type="body" sz="half" idx="14"/>
          </p:nvPr>
        </p:nvSpPr>
        <p:spPr bwMode="gray">
          <a:xfrm>
            <a:off x="1945945" y="3679987"/>
            <a:ext cx="7725772" cy="342174"/>
          </a:xfrm>
        </p:spPr>
        <p:txBody>
          <a:bodyPr vert="horz" lIns="91440" tIns="45720" rIns="91440" bIns="45720" rtlCol="0" anchor="t">
            <a:normAutofit/>
          </a:bodyPr>
          <a:lstStyle>
            <a:lvl1pPr>
              <a:buNone/>
              <a:defRPr lang="en-US" sz="1400" cap="small" dirty="0">
                <a:solidFill>
                  <a:schemeClr val="tx2">
                    <a:lumMod val="40000"/>
                    <a:lumOff val="60000"/>
                  </a:schemeClr>
                </a:solidFill>
                <a:latin typeface="+mn-lt"/>
              </a:defRPr>
            </a:lvl1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5029198"/>
            <a:ext cx="8825659" cy="997858"/>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48772B-8FA2-401F-A0A1-A59855EDBC3E}" type="datetimeFigureOut">
              <a:rPr lang="en-US" dirty="0"/>
              <a:t>3/17/2015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23" name="Rectangle 2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3525"/>
            <a:ext cx="8865623" cy="1819656"/>
          </a:xfrm>
          <a:prstGeom prst="rect">
            <a:avLst/>
          </a:prstGeo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9200"/>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DD5BDE-5A90-4611-82E9-0FC5746D30C5}" type="datetimeFigureOut">
              <a:rPr lang="en-US" dirty="0"/>
              <a:t>3/17/2015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312916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4" y="3179764"/>
            <a:ext cx="3129168"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5380"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4"/>
            <a:ext cx="3145380"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6700" y="2595032"/>
            <a:ext cx="3161029" cy="58473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6700" y="3179764"/>
            <a:ext cx="3161029"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384991" y="2603500"/>
            <a:ext cx="32564"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5824" y="2603500"/>
            <a:ext cx="0"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ADDA17D-0BEA-4E76-A7FC-F7C188BC48D1}" type="datetimeFigureOut">
              <a:rPr lang="en-US" dirty="0"/>
              <a:t>3/17/2015</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nchor="ctr" anchorCtr="0"/>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5"/>
            <a:ext cx="3050438" cy="57626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1334552" y="2610916"/>
            <a:ext cx="2691242" cy="158409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7"/>
            <a:ext cx="3050438"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474846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68865" y="5109108"/>
            <a:ext cx="3050438" cy="91257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3433"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3433" y="5109107"/>
            <a:ext cx="3050438" cy="91794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384245" y="2603500"/>
            <a:ext cx="1"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7352" y="2603500"/>
            <a:ext cx="0"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909AC7D-18CA-4236-82B9-D75EB1D66EAE}" type="datetimeFigureOut">
              <a:rPr lang="en-US" dirty="0"/>
              <a:t>3/17/2015</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595033"/>
            <a:ext cx="8825659" cy="3424768"/>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68300E-C023-45CD-A0BE-EDB7A8C6EA8B}" type="datetimeFigureOut">
              <a:rPr lang="en-US" dirty="0"/>
              <a:t>3/17/2015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p:cNvGrpSpPr/>
          <p:nvPr/>
        </p:nvGrpSpPr>
        <p:grpSpPr>
          <a:xfrm>
            <a:off x="-1588" y="0"/>
            <a:ext cx="12193588" cy="6861555"/>
            <a:chOff x="-1588" y="0"/>
            <a:chExt cx="12193588" cy="6861555"/>
          </a:xfrm>
        </p:grpSpPr>
        <p:sp>
          <p:nvSpPr>
            <p:cNvPr id="15" name="Rectangle 14"/>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6"/>
            <a:ext cx="1441567" cy="4748591"/>
          </a:xfrm>
          <a:prstGeom prst="rect">
            <a:avLst/>
          </a:prstGeo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5"/>
            <a:ext cx="6256025" cy="474859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620EAD-E369-4933-8469-ED7764B56A1B}" type="datetimeFigureOut">
              <a:rPr lang="en-US" dirty="0"/>
              <a:t>3/17/2015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20" name="Rectangle 1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9"/>
            <a:ext cx="8825659" cy="706964"/>
          </a:xfrm>
          <a:prstGeom prst="rect">
            <a:avLst/>
          </a:prstGeom>
        </p:spPr>
        <p:txBody>
          <a:bodyPr anchor="ct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76C0EF2-9919-473B-8215-8616BAF10692}" type="datetimeFigureOut">
              <a:rPr lang="en-US" dirty="0"/>
              <a:t>3/17/2015</a:t>
            </a:fld>
            <a:endParaRPr lang="en-US" dirty="0"/>
          </a:p>
        </p:txBody>
      </p:sp>
      <p:sp>
        <p:nvSpPr>
          <p:cNvPr id="5" name="Footer Placeholder 4"/>
          <p:cNvSpPr>
            <a:spLocks noGrp="1"/>
          </p:cNvSpPr>
          <p:nvPr>
            <p:ph type="ftr" sz="quarter" idx="11"/>
          </p:nvPr>
        </p:nvSpPr>
        <p:spPr/>
        <p:txBody>
          <a:bodyPr/>
          <a:lstStyle>
            <a:lvl1pPr>
              <a:defRPr sz="1000" b="1"/>
            </a:lvl1p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9192"/>
            <a:ext cx="4343400" cy="2286000"/>
          </a:xfrm>
          <a:prstGeom prst="rect">
            <a:avLst/>
          </a:prstGeom>
        </p:spPr>
        <p:txBody>
          <a:bodyPr anchor="ctr" anchorCtr="0"/>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4576" y="2679192"/>
            <a:ext cx="3758184" cy="2286000"/>
          </a:xfrm>
        </p:spPr>
        <p:txBody>
          <a:bodyPr anchor="ctr" anchorCtr="0"/>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9472EB-AC54-4713-BFC2-BEB621108C63}" type="datetimeFigureOut">
              <a:rPr lang="en-US" dirty="0"/>
              <a:t>3/17/2015</a:t>
            </a:fld>
            <a:endParaRPr lang="en-US" dirty="0"/>
          </a:p>
        </p:txBody>
      </p:sp>
      <p:sp>
        <p:nvSpPr>
          <p:cNvPr id="5" name="Footer Placeholder 4"/>
          <p:cNvSpPr>
            <a:spLocks noGrp="1"/>
          </p:cNvSpPr>
          <p:nvPr>
            <p:ph type="ftr" sz="quarter" idx="11"/>
          </p:nvPr>
        </p:nvSpPr>
        <p:spPr/>
        <p:txBody>
          <a:bodyPr/>
          <a:lstStyle>
            <a:lvl1pPr>
              <a:defRPr sz="1000" b="1"/>
            </a:lvl1pPr>
          </a:lstStyle>
          <a:p>
            <a:r>
              <a:rPr lang="en-US" dirty="0"/>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3" y="969264"/>
            <a:ext cx="8825659" cy="704088"/>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8032"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76" y="2603500"/>
            <a:ext cx="4828032"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9455A0C-791E-4545-B787-F98AD45CD761}" type="datetimeFigureOut">
              <a:rPr lang="en-US" dirty="0"/>
              <a:t>3/17/2015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54954" y="969264"/>
            <a:ext cx="8825659" cy="704088"/>
          </a:xfrm>
          <a:prstGeom prst="rect">
            <a:avLst/>
          </a:prstGeo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98448"/>
            <a:ext cx="4828032" cy="284378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76"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1" y="3187921"/>
            <a:ext cx="4825160" cy="285431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2536B77-F4F4-4427-AC4F-9A623798AD82}" type="datetimeFigureOut">
              <a:rPr lang="en-US" dirty="0"/>
              <a:t>3/17/2015</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52144" y="969264"/>
            <a:ext cx="8825659" cy="704088"/>
          </a:xfrm>
          <a:prstGeom prst="rect">
            <a:avLst/>
          </a:prstGeo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8BE790C-34EB-4565-8437-CACF4CDB7822}" type="datetimeFigureOut">
              <a:rPr lang="en-US" dirty="0"/>
              <a:t>3/17/2015</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4A4C11-22B8-4A4E-8126-B3AF6B948A8E}" type="datetimeFigureOut">
              <a:rPr lang="en-US" dirty="0"/>
              <a:t>3/17/2015</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6" name="Rectangle 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3" y="1298448"/>
            <a:ext cx="2793159" cy="1597152"/>
          </a:xfrm>
          <a:prstGeom prst="rect">
            <a:avLst/>
          </a:prstGeo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79008" y="1447800"/>
            <a:ext cx="5195997"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3" y="3129280"/>
            <a:ext cx="2793159" cy="2895599"/>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ED06B6-C816-4861-964D-15A98395707D}" type="datetimeFigureOut">
              <a:rPr lang="en-US" dirty="0"/>
              <a:t>3/17/2015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a:prstGeom prst="rect">
            <a:avLst/>
          </a:prstGeo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B1A8AB-EA7C-4B1B-9D73-E2551851FABE}" type="datetimeFigureOut">
              <a:rPr lang="en-US" dirty="0"/>
              <a:t>3/17/2015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1"/>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19">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2760" y="6391656"/>
            <a:ext cx="990599" cy="304799"/>
          </a:xfrm>
          <a:prstGeom prst="rect">
            <a:avLst/>
          </a:prstGeom>
        </p:spPr>
        <p:txBody>
          <a:bodyPr vert="horz" lIns="91440" tIns="45720" rIns="91440" bIns="45720" rtlCol="0" anchor="ctr" anchorCtr="0"/>
          <a:lstStyle>
            <a:lvl1pPr algn="r">
              <a:defRPr sz="1000" b="1" i="0">
                <a:solidFill>
                  <a:schemeClr val="accent1"/>
                </a:solidFill>
              </a:defRPr>
            </a:lvl1pPr>
          </a:lstStyle>
          <a:p>
            <a:fld id="{90786BE5-D2A3-4BF0-8B30-D7403E61B3DC}" type="datetimeFigureOut">
              <a:rPr lang="en-US" dirty="0"/>
              <a:t>3/17/2015</a:t>
            </a:fld>
            <a:endParaRPr lang="en-US" dirty="0"/>
          </a:p>
        </p:txBody>
      </p:sp>
      <p:sp>
        <p:nvSpPr>
          <p:cNvPr id="5" name="Footer Placeholder 4"/>
          <p:cNvSpPr>
            <a:spLocks noGrp="1"/>
          </p:cNvSpPr>
          <p:nvPr>
            <p:ph type="ftr" sz="quarter" idx="3"/>
          </p:nvPr>
        </p:nvSpPr>
        <p:spPr>
          <a:xfrm>
            <a:off x="557784" y="6391656"/>
            <a:ext cx="3867912" cy="310896"/>
          </a:xfrm>
          <a:prstGeom prst="rect">
            <a:avLst/>
          </a:prstGeom>
        </p:spPr>
        <p:txBody>
          <a:bodyPr vert="horz" lIns="91440" tIns="45720" rIns="91440" bIns="45720" rtlCol="0" anchor="ctr" anchorCtr="0"/>
          <a:lstStyle>
            <a:lvl1pPr algn="l">
              <a:defRPr sz="1000" b="1" i="0">
                <a:solidFill>
                  <a:schemeClr val="accent1"/>
                </a:solidFill>
              </a:defRPr>
            </a:lvl1pPr>
          </a:lstStyle>
          <a:p>
            <a:r>
              <a:rPr lang="en-US" dirty="0"/>
              <a:t>
              </a:t>
            </a:r>
          </a:p>
        </p:txBody>
      </p:sp>
      <p:sp>
        <p:nvSpPr>
          <p:cNvPr id="29" name="Rectangle 2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000" dirty="0" smtClean="0"/>
              <a:t>The Count of Monte Cristo</a:t>
            </a:r>
            <a:endParaRPr lang="en-US" sz="5000" dirty="0"/>
          </a:p>
        </p:txBody>
      </p:sp>
      <p:sp>
        <p:nvSpPr>
          <p:cNvPr id="3" name="Subtitle 2"/>
          <p:cNvSpPr>
            <a:spLocks noGrp="1"/>
          </p:cNvSpPr>
          <p:nvPr>
            <p:ph type="subTitle" idx="1"/>
          </p:nvPr>
        </p:nvSpPr>
        <p:spPr/>
        <p:txBody>
          <a:bodyPr/>
          <a:lstStyle/>
          <a:p>
            <a:r>
              <a:rPr lang="en-US" dirty="0" smtClean="0"/>
              <a:t>Class discussion guide</a:t>
            </a:r>
            <a:endParaRPr lang="en-US" dirty="0"/>
          </a:p>
        </p:txBody>
      </p:sp>
    </p:spTree>
    <p:extLst>
      <p:ext uri="{BB962C8B-B14F-4D97-AF65-F5344CB8AC3E}">
        <p14:creationId xmlns:p14="http://schemas.microsoft.com/office/powerpoint/2010/main" val="17005412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Significant Reactions</a:t>
            </a:r>
            <a:endParaRPr lang="en-US" dirty="0"/>
          </a:p>
        </p:txBody>
      </p:sp>
      <p:sp>
        <p:nvSpPr>
          <p:cNvPr id="3" name="Content Placeholder 2"/>
          <p:cNvSpPr>
            <a:spLocks noGrp="1"/>
          </p:cNvSpPr>
          <p:nvPr>
            <p:ph idx="1"/>
          </p:nvPr>
        </p:nvSpPr>
        <p:spPr/>
        <p:txBody>
          <a:bodyPr/>
          <a:lstStyle/>
          <a:p>
            <a:r>
              <a:rPr lang="en-US" dirty="0" smtClean="0"/>
              <a:t>How does each of the following react to the news of </a:t>
            </a:r>
            <a:r>
              <a:rPr lang="en-US" dirty="0" err="1" smtClean="0"/>
              <a:t>Dantes</a:t>
            </a:r>
            <a:r>
              <a:rPr lang="en-US" dirty="0" smtClean="0"/>
              <a:t>’ imprisonment?</a:t>
            </a:r>
          </a:p>
          <a:p>
            <a:pPr lvl="1"/>
            <a:r>
              <a:rPr lang="en-US" dirty="0" smtClean="0"/>
              <a:t>Mercedes</a:t>
            </a:r>
          </a:p>
          <a:p>
            <a:pPr lvl="1"/>
            <a:r>
              <a:rPr lang="en-US" dirty="0" smtClean="0"/>
              <a:t>Fernand</a:t>
            </a:r>
          </a:p>
          <a:p>
            <a:pPr lvl="1"/>
            <a:r>
              <a:rPr lang="en-US" dirty="0" smtClean="0"/>
              <a:t>M. </a:t>
            </a:r>
            <a:r>
              <a:rPr lang="en-US" dirty="0" err="1" smtClean="0"/>
              <a:t>Morrel</a:t>
            </a:r>
            <a:endParaRPr lang="en-US" dirty="0"/>
          </a:p>
          <a:p>
            <a:pPr lvl="1"/>
            <a:r>
              <a:rPr lang="en-US" dirty="0" err="1" smtClean="0"/>
              <a:t>Caderousse</a:t>
            </a:r>
            <a:endParaRPr lang="en-US" dirty="0" smtClean="0"/>
          </a:p>
          <a:p>
            <a:pPr lvl="1"/>
            <a:r>
              <a:rPr lang="en-US" dirty="0" err="1" smtClean="0"/>
              <a:t>Danglars</a:t>
            </a:r>
            <a:endParaRPr lang="en-US" dirty="0"/>
          </a:p>
        </p:txBody>
      </p:sp>
    </p:spTree>
    <p:extLst>
      <p:ext uri="{BB962C8B-B14F-4D97-AF65-F5344CB8AC3E}">
        <p14:creationId xmlns:p14="http://schemas.microsoft.com/office/powerpoint/2010/main" val="9051772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Count of Monte Cristo</a:t>
            </a:r>
            <a:endParaRPr lang="en-US" dirty="0"/>
          </a:p>
        </p:txBody>
      </p:sp>
      <p:sp>
        <p:nvSpPr>
          <p:cNvPr id="3" name="Subtitle 2"/>
          <p:cNvSpPr>
            <a:spLocks noGrp="1"/>
          </p:cNvSpPr>
          <p:nvPr>
            <p:ph type="subTitle" idx="1"/>
          </p:nvPr>
        </p:nvSpPr>
        <p:spPr/>
        <p:txBody>
          <a:bodyPr/>
          <a:lstStyle/>
          <a:p>
            <a:r>
              <a:rPr lang="en-US" dirty="0" smtClean="0"/>
              <a:t>pp. 58-91</a:t>
            </a:r>
            <a:endParaRPr lang="en-US" dirty="0"/>
          </a:p>
        </p:txBody>
      </p:sp>
    </p:spTree>
    <p:extLst>
      <p:ext uri="{BB962C8B-B14F-4D97-AF65-F5344CB8AC3E}">
        <p14:creationId xmlns:p14="http://schemas.microsoft.com/office/powerpoint/2010/main" val="42902348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Historical Events and Their Impacts</a:t>
            </a:r>
            <a:endParaRPr lang="en-US" dirty="0"/>
          </a:p>
        </p:txBody>
      </p:sp>
      <p:sp>
        <p:nvSpPr>
          <p:cNvPr id="3" name="Content Placeholder 2"/>
          <p:cNvSpPr>
            <a:spLocks noGrp="1"/>
          </p:cNvSpPr>
          <p:nvPr>
            <p:ph idx="1"/>
          </p:nvPr>
        </p:nvSpPr>
        <p:spPr/>
        <p:txBody>
          <a:bodyPr/>
          <a:lstStyle/>
          <a:p>
            <a:r>
              <a:rPr lang="en-US" dirty="0" smtClean="0"/>
              <a:t>How do real historical events impact </a:t>
            </a:r>
            <a:r>
              <a:rPr lang="en-US" dirty="0" err="1" smtClean="0"/>
              <a:t>Dantes</a:t>
            </a:r>
            <a:r>
              <a:rPr lang="en-US" dirty="0" smtClean="0"/>
              <a:t>’ life negatively but </a:t>
            </a:r>
            <a:r>
              <a:rPr lang="en-US" dirty="0" err="1" smtClean="0"/>
              <a:t>Villefort’s</a:t>
            </a:r>
            <a:r>
              <a:rPr lang="en-US" dirty="0" smtClean="0"/>
              <a:t> positively?</a:t>
            </a:r>
          </a:p>
          <a:p>
            <a:pPr lvl="1"/>
            <a:r>
              <a:rPr lang="en-US" dirty="0" smtClean="0"/>
              <a:t>How does </a:t>
            </a:r>
            <a:r>
              <a:rPr lang="en-US" dirty="0" err="1" smtClean="0"/>
              <a:t>Danglars</a:t>
            </a:r>
            <a:r>
              <a:rPr lang="en-US" dirty="0" smtClean="0"/>
              <a:t> react to the return of Napoleon?</a:t>
            </a:r>
          </a:p>
          <a:p>
            <a:pPr lvl="1"/>
            <a:r>
              <a:rPr lang="en-US" dirty="0" smtClean="0"/>
              <a:t>What does Fernand do?</a:t>
            </a:r>
          </a:p>
          <a:p>
            <a:pPr lvl="1"/>
            <a:r>
              <a:rPr lang="en-US" dirty="0" smtClean="0"/>
              <a:t>What happens to </a:t>
            </a:r>
            <a:r>
              <a:rPr lang="en-US" dirty="0" err="1" smtClean="0"/>
              <a:t>Dantes</a:t>
            </a:r>
            <a:r>
              <a:rPr lang="en-US" dirty="0" smtClean="0"/>
              <a:t>’ father?</a:t>
            </a:r>
          </a:p>
          <a:p>
            <a:pPr lvl="1"/>
            <a:r>
              <a:rPr lang="en-US" dirty="0" smtClean="0"/>
              <a:t>How do we know Mercedes is devastated?</a:t>
            </a:r>
            <a:endParaRPr lang="en-US" dirty="0"/>
          </a:p>
        </p:txBody>
      </p:sp>
    </p:spTree>
    <p:extLst>
      <p:ext uri="{BB962C8B-B14F-4D97-AF65-F5344CB8AC3E}">
        <p14:creationId xmlns:p14="http://schemas.microsoft.com/office/powerpoint/2010/main" val="1835490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Dantes</a:t>
            </a:r>
            <a:r>
              <a:rPr lang="en-US" dirty="0" smtClean="0"/>
              <a:t>’ Prison Mentality</a:t>
            </a:r>
            <a:endParaRPr lang="en-US" dirty="0"/>
          </a:p>
        </p:txBody>
      </p:sp>
      <p:sp>
        <p:nvSpPr>
          <p:cNvPr id="3" name="Content Placeholder 2"/>
          <p:cNvSpPr>
            <a:spLocks noGrp="1"/>
          </p:cNvSpPr>
          <p:nvPr>
            <p:ph idx="1"/>
          </p:nvPr>
        </p:nvSpPr>
        <p:spPr/>
        <p:txBody>
          <a:bodyPr/>
          <a:lstStyle/>
          <a:p>
            <a:r>
              <a:rPr lang="en-US" dirty="0" smtClean="0"/>
              <a:t>Analyze </a:t>
            </a:r>
            <a:r>
              <a:rPr lang="en-US" dirty="0" err="1" smtClean="0"/>
              <a:t>Dantes</a:t>
            </a:r>
            <a:r>
              <a:rPr lang="en-US" dirty="0" smtClean="0"/>
              <a:t>’ prison mentality which moves him from despair to hope.</a:t>
            </a:r>
          </a:p>
          <a:p>
            <a:pPr lvl="1"/>
            <a:r>
              <a:rPr lang="en-US" dirty="0" smtClean="0"/>
              <a:t>Why is he so astonished at the sound of another human voice?</a:t>
            </a:r>
          </a:p>
          <a:p>
            <a:pPr lvl="1"/>
            <a:r>
              <a:rPr lang="en-US" dirty="0" smtClean="0"/>
              <a:t>How does </a:t>
            </a:r>
            <a:r>
              <a:rPr lang="en-US" dirty="0" err="1" smtClean="0"/>
              <a:t>Dantes</a:t>
            </a:r>
            <a:r>
              <a:rPr lang="en-US" dirty="0" smtClean="0"/>
              <a:t>, once so full of life, come to welcome death?</a:t>
            </a:r>
          </a:p>
          <a:p>
            <a:pPr lvl="1"/>
            <a:r>
              <a:rPr lang="en-US" dirty="0" smtClean="0"/>
              <a:t>Why does he decide to starve himself rather than hanging?</a:t>
            </a:r>
          </a:p>
          <a:p>
            <a:pPr lvl="1"/>
            <a:r>
              <a:rPr lang="en-US" dirty="0" smtClean="0"/>
              <a:t>What – almost literally – pulls him back from death?</a:t>
            </a:r>
            <a:endParaRPr lang="en-US" dirty="0"/>
          </a:p>
        </p:txBody>
      </p:sp>
    </p:spTree>
    <p:extLst>
      <p:ext uri="{BB962C8B-B14F-4D97-AF65-F5344CB8AC3E}">
        <p14:creationId xmlns:p14="http://schemas.microsoft.com/office/powerpoint/2010/main" val="2814156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Abbe </a:t>
            </a:r>
            <a:r>
              <a:rPr lang="en-US" dirty="0" err="1" smtClean="0"/>
              <a:t>Faria</a:t>
            </a:r>
            <a:endParaRPr lang="en-US" dirty="0"/>
          </a:p>
        </p:txBody>
      </p:sp>
      <p:sp>
        <p:nvSpPr>
          <p:cNvPr id="3" name="Content Placeholder 2"/>
          <p:cNvSpPr>
            <a:spLocks noGrp="1"/>
          </p:cNvSpPr>
          <p:nvPr>
            <p:ph idx="1"/>
          </p:nvPr>
        </p:nvSpPr>
        <p:spPr/>
        <p:txBody>
          <a:bodyPr/>
          <a:lstStyle/>
          <a:p>
            <a:r>
              <a:rPr lang="en-US" dirty="0" smtClean="0"/>
              <a:t>Describe the Abbe </a:t>
            </a:r>
            <a:r>
              <a:rPr lang="en-US" dirty="0" err="1" smtClean="0"/>
              <a:t>Faria</a:t>
            </a:r>
            <a:r>
              <a:rPr lang="en-US" dirty="0" smtClean="0"/>
              <a:t> and his impact on </a:t>
            </a:r>
            <a:r>
              <a:rPr lang="en-US" dirty="0" err="1" smtClean="0"/>
              <a:t>Dantes</a:t>
            </a:r>
            <a:endParaRPr lang="en-US" dirty="0" smtClean="0"/>
          </a:p>
          <a:p>
            <a:pPr lvl="1"/>
            <a:r>
              <a:rPr lang="en-US" dirty="0" smtClean="0"/>
              <a:t>Explain the passage on page 74</a:t>
            </a:r>
          </a:p>
          <a:p>
            <a:pPr lvl="1"/>
            <a:r>
              <a:rPr lang="en-US" dirty="0" smtClean="0"/>
              <a:t>Why is </a:t>
            </a:r>
            <a:r>
              <a:rPr lang="en-US" dirty="0" err="1" smtClean="0"/>
              <a:t>Faria</a:t>
            </a:r>
            <a:r>
              <a:rPr lang="en-US" dirty="0" smtClean="0"/>
              <a:t> discouraged?</a:t>
            </a:r>
          </a:p>
          <a:p>
            <a:pPr lvl="1"/>
            <a:r>
              <a:rPr lang="en-US" dirty="0" smtClean="0"/>
              <a:t>How does </a:t>
            </a:r>
            <a:r>
              <a:rPr lang="en-US" dirty="0" err="1" smtClean="0"/>
              <a:t>Faria</a:t>
            </a:r>
            <a:r>
              <a:rPr lang="en-US" dirty="0" smtClean="0"/>
              <a:t> help </a:t>
            </a:r>
            <a:r>
              <a:rPr lang="en-US" dirty="0" err="1" smtClean="0"/>
              <a:t>Dantes</a:t>
            </a:r>
            <a:r>
              <a:rPr lang="en-US" dirty="0" smtClean="0"/>
              <a:t> understand what has happened to him? (pp. 80-84)</a:t>
            </a:r>
          </a:p>
          <a:p>
            <a:pPr lvl="1"/>
            <a:r>
              <a:rPr lang="en-US" dirty="0" smtClean="0"/>
              <a:t>What terrible resolution has </a:t>
            </a:r>
            <a:r>
              <a:rPr lang="en-US" dirty="0" err="1" smtClean="0"/>
              <a:t>Dantes</a:t>
            </a:r>
            <a:r>
              <a:rPr lang="en-US" dirty="0" smtClean="0"/>
              <a:t> made? (p. 84)</a:t>
            </a:r>
          </a:p>
          <a:p>
            <a:pPr lvl="1"/>
            <a:r>
              <a:rPr lang="en-US" dirty="0" smtClean="0"/>
              <a:t>Why does </a:t>
            </a:r>
            <a:r>
              <a:rPr lang="en-US" dirty="0" err="1" smtClean="0"/>
              <a:t>Faria</a:t>
            </a:r>
            <a:r>
              <a:rPr lang="en-US" dirty="0" smtClean="0"/>
              <a:t> regret having helped </a:t>
            </a:r>
            <a:r>
              <a:rPr lang="en-US" dirty="0" err="1" smtClean="0"/>
              <a:t>Dantes</a:t>
            </a:r>
            <a:r>
              <a:rPr lang="en-US" dirty="0" smtClean="0"/>
              <a:t>?</a:t>
            </a:r>
          </a:p>
          <a:p>
            <a:pPr lvl="1"/>
            <a:r>
              <a:rPr lang="en-US" dirty="0" smtClean="0"/>
              <a:t>How does their escape plan go astray?</a:t>
            </a:r>
          </a:p>
          <a:p>
            <a:pPr lvl="1"/>
            <a:r>
              <a:rPr lang="en-US" dirty="0" smtClean="0"/>
              <a:t>What oath does </a:t>
            </a:r>
            <a:r>
              <a:rPr lang="en-US" dirty="0" err="1" smtClean="0"/>
              <a:t>Dantes</a:t>
            </a:r>
            <a:r>
              <a:rPr lang="en-US" dirty="0" smtClean="0"/>
              <a:t> make to </a:t>
            </a:r>
            <a:r>
              <a:rPr lang="en-US" dirty="0" err="1" smtClean="0"/>
              <a:t>Faria</a:t>
            </a:r>
            <a:r>
              <a:rPr lang="en-US" dirty="0" smtClean="0"/>
              <a:t>?</a:t>
            </a:r>
            <a:endParaRPr lang="en-US" dirty="0"/>
          </a:p>
        </p:txBody>
      </p:sp>
    </p:spTree>
    <p:extLst>
      <p:ext uri="{BB962C8B-B14F-4D97-AF65-F5344CB8AC3E}">
        <p14:creationId xmlns:p14="http://schemas.microsoft.com/office/powerpoint/2010/main" val="4290239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Comparisons</a:t>
            </a:r>
            <a:endParaRPr lang="en-US" dirty="0"/>
          </a:p>
        </p:txBody>
      </p:sp>
      <p:sp>
        <p:nvSpPr>
          <p:cNvPr id="3" name="Content Placeholder 2"/>
          <p:cNvSpPr>
            <a:spLocks noGrp="1"/>
          </p:cNvSpPr>
          <p:nvPr>
            <p:ph idx="1"/>
          </p:nvPr>
        </p:nvSpPr>
        <p:spPr/>
        <p:txBody>
          <a:bodyPr/>
          <a:lstStyle/>
          <a:p>
            <a:r>
              <a:rPr lang="en-US" dirty="0" smtClean="0"/>
              <a:t>On page 62, explain the difference in character between </a:t>
            </a:r>
            <a:r>
              <a:rPr lang="en-US" dirty="0" err="1" smtClean="0"/>
              <a:t>Villefort</a:t>
            </a:r>
            <a:r>
              <a:rPr lang="en-US" dirty="0" smtClean="0"/>
              <a:t> and his father </a:t>
            </a:r>
            <a:r>
              <a:rPr lang="en-US" dirty="0" err="1" smtClean="0"/>
              <a:t>Noirtier</a:t>
            </a:r>
            <a:r>
              <a:rPr lang="en-US" dirty="0" smtClean="0"/>
              <a:t>.</a:t>
            </a:r>
          </a:p>
          <a:p>
            <a:r>
              <a:rPr lang="en-US" dirty="0" smtClean="0"/>
              <a:t>How is the father/son relationship dynamic furthered in this reading section?</a:t>
            </a:r>
          </a:p>
          <a:p>
            <a:r>
              <a:rPr lang="en-US" dirty="0" smtClean="0"/>
              <a:t>Abbe </a:t>
            </a:r>
            <a:r>
              <a:rPr lang="en-US" dirty="0" err="1" smtClean="0"/>
              <a:t>Faria</a:t>
            </a:r>
            <a:r>
              <a:rPr lang="en-US" dirty="0" smtClean="0"/>
              <a:t> is surprised by </a:t>
            </a:r>
            <a:r>
              <a:rPr lang="en-US" dirty="0" err="1" smtClean="0"/>
              <a:t>Dantes</a:t>
            </a:r>
            <a:r>
              <a:rPr lang="en-US" dirty="0" smtClean="0"/>
              <a:t>’ loyalty. Are you?</a:t>
            </a:r>
          </a:p>
          <a:p>
            <a:pPr lvl="1"/>
            <a:r>
              <a:rPr lang="en-US" dirty="0" smtClean="0"/>
              <a:t>What important thing might he have to tell </a:t>
            </a:r>
            <a:r>
              <a:rPr lang="en-US" dirty="0" err="1" smtClean="0"/>
              <a:t>Dantes</a:t>
            </a:r>
            <a:r>
              <a:rPr lang="en-US" smtClean="0"/>
              <a:t>?</a:t>
            </a:r>
            <a:endParaRPr lang="en-US" dirty="0" smtClean="0"/>
          </a:p>
        </p:txBody>
      </p:sp>
    </p:spTree>
    <p:extLst>
      <p:ext uri="{BB962C8B-B14F-4D97-AF65-F5344CB8AC3E}">
        <p14:creationId xmlns:p14="http://schemas.microsoft.com/office/powerpoint/2010/main" val="3284812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Count of Monte Cristo</a:t>
            </a:r>
            <a:endParaRPr lang="en-US" dirty="0"/>
          </a:p>
        </p:txBody>
      </p:sp>
      <p:sp>
        <p:nvSpPr>
          <p:cNvPr id="3" name="Subtitle 2"/>
          <p:cNvSpPr>
            <a:spLocks noGrp="1"/>
          </p:cNvSpPr>
          <p:nvPr>
            <p:ph type="subTitle" idx="1"/>
          </p:nvPr>
        </p:nvSpPr>
        <p:spPr/>
        <p:txBody>
          <a:bodyPr/>
          <a:lstStyle/>
          <a:p>
            <a:r>
              <a:rPr lang="en-US" dirty="0" smtClean="0"/>
              <a:t>pp. 91-126</a:t>
            </a:r>
            <a:endParaRPr lang="en-US" dirty="0"/>
          </a:p>
        </p:txBody>
      </p:sp>
    </p:spTree>
    <p:extLst>
      <p:ext uri="{BB962C8B-B14F-4D97-AF65-F5344CB8AC3E}">
        <p14:creationId xmlns:p14="http://schemas.microsoft.com/office/powerpoint/2010/main" val="36078621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Faria’s</a:t>
            </a:r>
            <a:r>
              <a:rPr lang="en-US" dirty="0" smtClean="0"/>
              <a:t> Past</a:t>
            </a:r>
            <a:endParaRPr lang="en-US" dirty="0"/>
          </a:p>
        </p:txBody>
      </p:sp>
      <p:sp>
        <p:nvSpPr>
          <p:cNvPr id="3" name="Content Placeholder 2"/>
          <p:cNvSpPr>
            <a:spLocks noGrp="1"/>
          </p:cNvSpPr>
          <p:nvPr>
            <p:ph idx="1"/>
          </p:nvPr>
        </p:nvSpPr>
        <p:spPr/>
        <p:txBody>
          <a:bodyPr/>
          <a:lstStyle/>
          <a:p>
            <a:r>
              <a:rPr lang="en-US" dirty="0" smtClean="0"/>
              <a:t>What does </a:t>
            </a:r>
            <a:r>
              <a:rPr lang="en-US" dirty="0" err="1" smtClean="0"/>
              <a:t>Faria</a:t>
            </a:r>
            <a:r>
              <a:rPr lang="en-US" dirty="0" smtClean="0"/>
              <a:t> reveal about his past?</a:t>
            </a:r>
          </a:p>
          <a:p>
            <a:r>
              <a:rPr lang="en-US" dirty="0" smtClean="0"/>
              <a:t>What does he reveal about the treasure?</a:t>
            </a:r>
            <a:endParaRPr lang="en-US" dirty="0"/>
          </a:p>
        </p:txBody>
      </p:sp>
    </p:spTree>
    <p:extLst>
      <p:ext uri="{BB962C8B-B14F-4D97-AF65-F5344CB8AC3E}">
        <p14:creationId xmlns:p14="http://schemas.microsoft.com/office/powerpoint/2010/main" val="29890443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Escape!</a:t>
            </a:r>
            <a:endParaRPr lang="en-US" dirty="0"/>
          </a:p>
        </p:txBody>
      </p:sp>
      <p:sp>
        <p:nvSpPr>
          <p:cNvPr id="3" name="Content Placeholder 2"/>
          <p:cNvSpPr>
            <a:spLocks noGrp="1"/>
          </p:cNvSpPr>
          <p:nvPr>
            <p:ph idx="1"/>
          </p:nvPr>
        </p:nvSpPr>
        <p:spPr/>
        <p:txBody>
          <a:bodyPr/>
          <a:lstStyle/>
          <a:p>
            <a:r>
              <a:rPr lang="en-US" dirty="0" smtClean="0"/>
              <a:t>Describe Dumas’ use of coincidence in the matter of </a:t>
            </a:r>
            <a:r>
              <a:rPr lang="en-US" dirty="0" err="1" smtClean="0"/>
              <a:t>Dantes</a:t>
            </a:r>
            <a:r>
              <a:rPr lang="en-US" dirty="0" smtClean="0"/>
              <a:t>’ escape.</a:t>
            </a:r>
          </a:p>
          <a:p>
            <a:r>
              <a:rPr lang="en-US" dirty="0" smtClean="0"/>
              <a:t>Analyze the implications of </a:t>
            </a:r>
            <a:r>
              <a:rPr lang="en-US" dirty="0" err="1" smtClean="0"/>
              <a:t>Dantes</a:t>
            </a:r>
            <a:r>
              <a:rPr lang="en-US" dirty="0" smtClean="0"/>
              <a:t>’ escape.</a:t>
            </a:r>
          </a:p>
          <a:p>
            <a:r>
              <a:rPr lang="en-US" dirty="0" smtClean="0"/>
              <a:t>What elements of the Romantic/adventure story do we encounter in this section?</a:t>
            </a:r>
          </a:p>
          <a:p>
            <a:r>
              <a:rPr lang="en-US" dirty="0" smtClean="0"/>
              <a:t>Why does Dumas have </a:t>
            </a:r>
            <a:r>
              <a:rPr lang="en-US" dirty="0" err="1" smtClean="0"/>
              <a:t>Dantes</a:t>
            </a:r>
            <a:r>
              <a:rPr lang="en-US" dirty="0" smtClean="0"/>
              <a:t> escape during a storm?</a:t>
            </a:r>
            <a:endParaRPr lang="en-US" dirty="0"/>
          </a:p>
        </p:txBody>
      </p:sp>
    </p:spTree>
    <p:extLst>
      <p:ext uri="{BB962C8B-B14F-4D97-AF65-F5344CB8AC3E}">
        <p14:creationId xmlns:p14="http://schemas.microsoft.com/office/powerpoint/2010/main" val="42416310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Count of Monte Cristo</a:t>
            </a:r>
            <a:endParaRPr lang="en-US" dirty="0"/>
          </a:p>
        </p:txBody>
      </p:sp>
      <p:sp>
        <p:nvSpPr>
          <p:cNvPr id="3" name="Subtitle 2"/>
          <p:cNvSpPr>
            <a:spLocks noGrp="1"/>
          </p:cNvSpPr>
          <p:nvPr>
            <p:ph type="subTitle" idx="1"/>
          </p:nvPr>
        </p:nvSpPr>
        <p:spPr/>
        <p:txBody>
          <a:bodyPr/>
          <a:lstStyle/>
          <a:p>
            <a:r>
              <a:rPr lang="en-US" dirty="0" smtClean="0"/>
              <a:t>pp. 126-155</a:t>
            </a:r>
            <a:endParaRPr lang="en-US" dirty="0"/>
          </a:p>
        </p:txBody>
      </p:sp>
    </p:spTree>
    <p:extLst>
      <p:ext uri="{BB962C8B-B14F-4D97-AF65-F5344CB8AC3E}">
        <p14:creationId xmlns:p14="http://schemas.microsoft.com/office/powerpoint/2010/main" val="3664471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Pharoan</a:t>
            </a:r>
            <a:r>
              <a:rPr lang="en-US" dirty="0" smtClean="0"/>
              <a:t> and Edmond </a:t>
            </a:r>
            <a:r>
              <a:rPr lang="en-US" dirty="0" err="1" smtClean="0"/>
              <a:t>Dantes</a:t>
            </a:r>
            <a:endParaRPr lang="en-US" dirty="0"/>
          </a:p>
        </p:txBody>
      </p:sp>
      <p:sp>
        <p:nvSpPr>
          <p:cNvPr id="3" name="Content Placeholder 2"/>
          <p:cNvSpPr>
            <a:spLocks noGrp="1"/>
          </p:cNvSpPr>
          <p:nvPr>
            <p:ph idx="1"/>
          </p:nvPr>
        </p:nvSpPr>
        <p:spPr/>
        <p:txBody>
          <a:bodyPr>
            <a:normAutofit fontScale="92500"/>
          </a:bodyPr>
          <a:lstStyle/>
          <a:p>
            <a:r>
              <a:rPr lang="en-US" dirty="0" smtClean="0"/>
              <a:t>The novel begins with the </a:t>
            </a:r>
            <a:r>
              <a:rPr lang="en-US" dirty="0" err="1" smtClean="0"/>
              <a:t>Pharoan</a:t>
            </a:r>
            <a:r>
              <a:rPr lang="en-US" dirty="0" smtClean="0"/>
              <a:t> returning to Marseilles, its home port</a:t>
            </a:r>
          </a:p>
          <a:p>
            <a:pPr lvl="1"/>
            <a:r>
              <a:rPr lang="en-US" dirty="0" smtClean="0"/>
              <a:t>This is metaphorical in nature</a:t>
            </a:r>
          </a:p>
          <a:p>
            <a:pPr lvl="1"/>
            <a:r>
              <a:rPr lang="en-US" dirty="0" smtClean="0"/>
              <a:t>Arriving in the port suggests a beginning</a:t>
            </a:r>
          </a:p>
          <a:p>
            <a:r>
              <a:rPr lang="en-US" dirty="0" smtClean="0"/>
              <a:t>Who is the young man guiding the ship with its pilot?</a:t>
            </a:r>
          </a:p>
          <a:p>
            <a:r>
              <a:rPr lang="en-US" dirty="0" smtClean="0"/>
              <a:t>Why has taken on this leadership role? What happened to Captain </a:t>
            </a:r>
            <a:r>
              <a:rPr lang="en-US" dirty="0" err="1" smtClean="0"/>
              <a:t>Leclere</a:t>
            </a:r>
            <a:r>
              <a:rPr lang="en-US" dirty="0" smtClean="0"/>
              <a:t>?</a:t>
            </a:r>
          </a:p>
          <a:p>
            <a:pPr lvl="1"/>
            <a:r>
              <a:rPr lang="en-US" dirty="0" smtClean="0"/>
              <a:t>How has the young man done in this role?</a:t>
            </a:r>
          </a:p>
          <a:p>
            <a:r>
              <a:rPr lang="en-US" dirty="0" err="1" smtClean="0"/>
              <a:t>Danglars</a:t>
            </a:r>
            <a:r>
              <a:rPr lang="en-US" dirty="0" smtClean="0"/>
              <a:t> – purser, jealous of </a:t>
            </a:r>
            <a:r>
              <a:rPr lang="en-US" dirty="0" err="1" smtClean="0"/>
              <a:t>Dantes</a:t>
            </a:r>
            <a:r>
              <a:rPr lang="en-US" dirty="0" smtClean="0"/>
              <a:t>; mentions stopping at Elba and the letter</a:t>
            </a:r>
          </a:p>
          <a:p>
            <a:r>
              <a:rPr lang="en-US" dirty="0" err="1" smtClean="0"/>
              <a:t>Morrel</a:t>
            </a:r>
            <a:r>
              <a:rPr lang="en-US" dirty="0" smtClean="0"/>
              <a:t> – owner of </a:t>
            </a:r>
            <a:r>
              <a:rPr lang="en-US" dirty="0" err="1" smtClean="0"/>
              <a:t>Pharoan</a:t>
            </a:r>
            <a:endParaRPr lang="en-US" dirty="0" smtClean="0"/>
          </a:p>
          <a:p>
            <a:r>
              <a:rPr lang="en-US" dirty="0" smtClean="0"/>
              <a:t>Allusion to Isle of Elba - foreshadowing</a:t>
            </a:r>
            <a:endParaRPr lang="en-US" dirty="0"/>
          </a:p>
        </p:txBody>
      </p:sp>
    </p:spTree>
    <p:extLst>
      <p:ext uri="{BB962C8B-B14F-4D97-AF65-F5344CB8AC3E}">
        <p14:creationId xmlns:p14="http://schemas.microsoft.com/office/powerpoint/2010/main" val="34340311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Treasure! Homecoming!</a:t>
            </a:r>
            <a:endParaRPr lang="en-US" dirty="0"/>
          </a:p>
        </p:txBody>
      </p:sp>
      <p:sp>
        <p:nvSpPr>
          <p:cNvPr id="3" name="Content Placeholder 2"/>
          <p:cNvSpPr>
            <a:spLocks noGrp="1"/>
          </p:cNvSpPr>
          <p:nvPr>
            <p:ph idx="1"/>
          </p:nvPr>
        </p:nvSpPr>
        <p:spPr/>
        <p:txBody>
          <a:bodyPr>
            <a:normAutofit/>
          </a:bodyPr>
          <a:lstStyle/>
          <a:p>
            <a:r>
              <a:rPr lang="en-US" dirty="0" smtClean="0"/>
              <a:t>Discuss </a:t>
            </a:r>
            <a:r>
              <a:rPr lang="en-US" dirty="0" err="1" smtClean="0"/>
              <a:t>Dantes</a:t>
            </a:r>
            <a:r>
              <a:rPr lang="en-US" dirty="0" smtClean="0"/>
              <a:t>’ discovery of the treasure on the Isle of Monte Cristo and analyze the ongoing changes in him since his escape from prison,</a:t>
            </a:r>
          </a:p>
          <a:p>
            <a:r>
              <a:rPr lang="en-US" dirty="0" smtClean="0"/>
              <a:t>Describe </a:t>
            </a:r>
            <a:r>
              <a:rPr lang="en-US" dirty="0" err="1" smtClean="0"/>
              <a:t>Dantes</a:t>
            </a:r>
            <a:r>
              <a:rPr lang="en-US" dirty="0" smtClean="0"/>
              <a:t>’ return to France and examine what he learns about the principal characters in his life prior to his imprisonment. </a:t>
            </a:r>
            <a:endParaRPr lang="en-US" dirty="0"/>
          </a:p>
          <a:p>
            <a:pPr lvl="1"/>
            <a:r>
              <a:rPr lang="en-US" dirty="0" smtClean="0"/>
              <a:t>Identify his pseudonym and examine its effectiveness</a:t>
            </a:r>
          </a:p>
          <a:p>
            <a:pPr lvl="1"/>
            <a:r>
              <a:rPr lang="en-US" dirty="0" smtClean="0"/>
              <a:t>Why </a:t>
            </a:r>
            <a:r>
              <a:rPr lang="en-US" dirty="0"/>
              <a:t>does Mercedes marry Fernand, according to </a:t>
            </a:r>
            <a:r>
              <a:rPr lang="en-US" dirty="0" err="1"/>
              <a:t>Caderousse</a:t>
            </a:r>
            <a:r>
              <a:rPr lang="en-US" dirty="0"/>
              <a:t>?</a:t>
            </a:r>
          </a:p>
          <a:p>
            <a:pPr lvl="1"/>
            <a:r>
              <a:rPr lang="en-US" dirty="0"/>
              <a:t>Who is Mercedes’ son?</a:t>
            </a:r>
          </a:p>
          <a:p>
            <a:pPr lvl="1"/>
            <a:r>
              <a:rPr lang="en-US" dirty="0"/>
              <a:t>What do you think </a:t>
            </a:r>
            <a:r>
              <a:rPr lang="en-US" dirty="0" err="1"/>
              <a:t>Dantes</a:t>
            </a:r>
            <a:r>
              <a:rPr lang="en-US" dirty="0"/>
              <a:t>’ feelings toward Mercedes are?</a:t>
            </a:r>
          </a:p>
          <a:p>
            <a:pPr lvl="1"/>
            <a:r>
              <a:rPr lang="en-US" dirty="0" smtClean="0"/>
              <a:t>Describe </a:t>
            </a:r>
            <a:r>
              <a:rPr lang="en-US" dirty="0" err="1" smtClean="0"/>
              <a:t>Caderousse’s</a:t>
            </a:r>
            <a:r>
              <a:rPr lang="en-US" dirty="0" smtClean="0"/>
              <a:t> role in this scheme. Why does </a:t>
            </a:r>
            <a:r>
              <a:rPr lang="en-US" dirty="0" err="1" smtClean="0"/>
              <a:t>Dantes</a:t>
            </a:r>
            <a:r>
              <a:rPr lang="en-US" dirty="0" smtClean="0"/>
              <a:t> “forgive” him?</a:t>
            </a:r>
          </a:p>
          <a:p>
            <a:endParaRPr lang="en-US" dirty="0"/>
          </a:p>
        </p:txBody>
      </p:sp>
    </p:spTree>
    <p:extLst>
      <p:ext uri="{BB962C8B-B14F-4D97-AF65-F5344CB8AC3E}">
        <p14:creationId xmlns:p14="http://schemas.microsoft.com/office/powerpoint/2010/main" val="4612036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False Identities</a:t>
            </a:r>
            <a:endParaRPr lang="en-US" dirty="0"/>
          </a:p>
        </p:txBody>
      </p:sp>
      <p:sp>
        <p:nvSpPr>
          <p:cNvPr id="3" name="Content Placeholder 2"/>
          <p:cNvSpPr>
            <a:spLocks noGrp="1"/>
          </p:cNvSpPr>
          <p:nvPr>
            <p:ph idx="1"/>
          </p:nvPr>
        </p:nvSpPr>
        <p:spPr/>
        <p:txBody>
          <a:bodyPr/>
          <a:lstStyle/>
          <a:p>
            <a:r>
              <a:rPr lang="en-US" dirty="0" smtClean="0"/>
              <a:t>Why does </a:t>
            </a:r>
            <a:r>
              <a:rPr lang="en-US" dirty="0" err="1" smtClean="0"/>
              <a:t>Dantes</a:t>
            </a:r>
            <a:r>
              <a:rPr lang="en-US" dirty="0" smtClean="0"/>
              <a:t> assume the identity of the Englishman?</a:t>
            </a:r>
          </a:p>
          <a:p>
            <a:r>
              <a:rPr lang="en-US" dirty="0" smtClean="0"/>
              <a:t>What may his use of false identities suggest about him?</a:t>
            </a:r>
          </a:p>
          <a:p>
            <a:pPr lvl="1"/>
            <a:r>
              <a:rPr lang="en-US" dirty="0" smtClean="0"/>
              <a:t>Note the irony on p. 153</a:t>
            </a:r>
          </a:p>
          <a:p>
            <a:pPr lvl="2"/>
            <a:r>
              <a:rPr lang="en-US" dirty="0" smtClean="0"/>
              <a:t>“He made a deep impression on me and I shall never forget his face.”</a:t>
            </a:r>
          </a:p>
          <a:p>
            <a:r>
              <a:rPr lang="en-US" dirty="0" smtClean="0"/>
              <a:t>What does he learn about </a:t>
            </a:r>
            <a:r>
              <a:rPr lang="en-US" dirty="0" err="1" smtClean="0"/>
              <a:t>Morrel</a:t>
            </a:r>
            <a:r>
              <a:rPr lang="en-US" dirty="0" smtClean="0"/>
              <a:t>?</a:t>
            </a:r>
          </a:p>
          <a:p>
            <a:r>
              <a:rPr lang="en-US" dirty="0" smtClean="0"/>
              <a:t>What does he learn about </a:t>
            </a:r>
            <a:r>
              <a:rPr lang="en-US" dirty="0" err="1" smtClean="0"/>
              <a:t>Villefort</a:t>
            </a:r>
            <a:r>
              <a:rPr lang="en-US" dirty="0" smtClean="0"/>
              <a:t>?</a:t>
            </a:r>
            <a:endParaRPr lang="en-US" dirty="0"/>
          </a:p>
        </p:txBody>
      </p:sp>
    </p:spTree>
    <p:extLst>
      <p:ext uri="{BB962C8B-B14F-4D97-AF65-F5344CB8AC3E}">
        <p14:creationId xmlns:p14="http://schemas.microsoft.com/office/powerpoint/2010/main" val="16089292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Count of Monte Cristo</a:t>
            </a:r>
            <a:endParaRPr lang="en-US" dirty="0"/>
          </a:p>
        </p:txBody>
      </p:sp>
      <p:sp>
        <p:nvSpPr>
          <p:cNvPr id="3" name="Subtitle 2"/>
          <p:cNvSpPr>
            <a:spLocks noGrp="1"/>
          </p:cNvSpPr>
          <p:nvPr>
            <p:ph type="subTitle" idx="1"/>
          </p:nvPr>
        </p:nvSpPr>
        <p:spPr/>
        <p:txBody>
          <a:bodyPr/>
          <a:lstStyle/>
          <a:p>
            <a:r>
              <a:rPr lang="en-US" dirty="0" smtClean="0"/>
              <a:t>pp. 155-189</a:t>
            </a:r>
            <a:endParaRPr lang="en-US" dirty="0"/>
          </a:p>
        </p:txBody>
      </p:sp>
    </p:spTree>
    <p:extLst>
      <p:ext uri="{BB962C8B-B14F-4D97-AF65-F5344CB8AC3E}">
        <p14:creationId xmlns:p14="http://schemas.microsoft.com/office/powerpoint/2010/main" val="20720096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Morrel</a:t>
            </a:r>
            <a:r>
              <a:rPr lang="en-US" dirty="0" smtClean="0"/>
              <a:t> and His Misfortunes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What has he been through?</a:t>
            </a:r>
          </a:p>
          <a:p>
            <a:r>
              <a:rPr lang="en-US" dirty="0" smtClean="0"/>
              <a:t>How do you know he is an honorable man?</a:t>
            </a:r>
          </a:p>
          <a:p>
            <a:r>
              <a:rPr lang="en-US" dirty="0" smtClean="0"/>
              <a:t>What is his son’s reaction to his plan to maintain his honor?</a:t>
            </a:r>
          </a:p>
          <a:p>
            <a:r>
              <a:rPr lang="en-US" dirty="0" smtClean="0"/>
              <a:t>Given a reprieve by the agent from French and Thomsen (</a:t>
            </a:r>
            <a:r>
              <a:rPr lang="en-US" dirty="0" err="1" smtClean="0"/>
              <a:t>Dantes</a:t>
            </a:r>
            <a:r>
              <a:rPr lang="en-US" dirty="0" smtClean="0"/>
              <a:t>), how does </a:t>
            </a:r>
            <a:r>
              <a:rPr lang="en-US" dirty="0" err="1" smtClean="0"/>
              <a:t>Morrel</a:t>
            </a:r>
            <a:r>
              <a:rPr lang="en-US" dirty="0" smtClean="0"/>
              <a:t> try to save his business and reputation?</a:t>
            </a:r>
          </a:p>
          <a:p>
            <a:pPr lvl="1"/>
            <a:r>
              <a:rPr lang="en-US" dirty="0" smtClean="0"/>
              <a:t>What response does he get? Why are we not surprised?</a:t>
            </a:r>
          </a:p>
          <a:p>
            <a:r>
              <a:rPr lang="en-US" dirty="0" smtClean="0"/>
              <a:t>How does Dumas demonstrate coincidence in this part of the novel?</a:t>
            </a:r>
          </a:p>
          <a:p>
            <a:r>
              <a:rPr lang="en-US" dirty="0" smtClean="0"/>
              <a:t>What is the point of saving </a:t>
            </a:r>
            <a:r>
              <a:rPr lang="en-US" dirty="0" err="1" smtClean="0"/>
              <a:t>Morrel’s</a:t>
            </a:r>
            <a:r>
              <a:rPr lang="en-US" dirty="0" smtClean="0"/>
              <a:t> life at the last possible moment?</a:t>
            </a:r>
          </a:p>
          <a:p>
            <a:r>
              <a:rPr lang="en-US" dirty="0" smtClean="0"/>
              <a:t>Why is this part of the Romantic novel?</a:t>
            </a:r>
          </a:p>
          <a:p>
            <a:r>
              <a:rPr lang="en-US" dirty="0" smtClean="0"/>
              <a:t>What additional good news does </a:t>
            </a:r>
            <a:r>
              <a:rPr lang="en-US" dirty="0" err="1" smtClean="0"/>
              <a:t>Morrel</a:t>
            </a:r>
            <a:r>
              <a:rPr lang="en-US" dirty="0" smtClean="0"/>
              <a:t> receive?</a:t>
            </a:r>
          </a:p>
          <a:p>
            <a:r>
              <a:rPr lang="en-US" dirty="0" smtClean="0"/>
              <a:t>So far, how has </a:t>
            </a:r>
            <a:r>
              <a:rPr lang="en-US" dirty="0" err="1" smtClean="0"/>
              <a:t>Dantes</a:t>
            </a:r>
            <a:r>
              <a:rPr lang="en-US" dirty="0" smtClean="0"/>
              <a:t> used his fortune?</a:t>
            </a:r>
            <a:endParaRPr lang="en-US" dirty="0"/>
          </a:p>
        </p:txBody>
      </p:sp>
    </p:spTree>
    <p:extLst>
      <p:ext uri="{BB962C8B-B14F-4D97-AF65-F5344CB8AC3E}">
        <p14:creationId xmlns:p14="http://schemas.microsoft.com/office/powerpoint/2010/main" val="17668491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Morrel’s</a:t>
            </a:r>
            <a:r>
              <a:rPr lang="en-US" dirty="0" smtClean="0"/>
              <a:t> Children</a:t>
            </a:r>
            <a:endParaRPr lang="en-US" dirty="0"/>
          </a:p>
        </p:txBody>
      </p:sp>
      <p:sp>
        <p:nvSpPr>
          <p:cNvPr id="3" name="Content Placeholder 2"/>
          <p:cNvSpPr>
            <a:spLocks noGrp="1"/>
          </p:cNvSpPr>
          <p:nvPr>
            <p:ph idx="1"/>
          </p:nvPr>
        </p:nvSpPr>
        <p:spPr/>
        <p:txBody>
          <a:bodyPr/>
          <a:lstStyle/>
          <a:p>
            <a:r>
              <a:rPr lang="en-US" dirty="0" smtClean="0"/>
              <a:t>What kind of children does </a:t>
            </a:r>
            <a:r>
              <a:rPr lang="en-US" dirty="0" err="1" smtClean="0"/>
              <a:t>Morrel</a:t>
            </a:r>
            <a:r>
              <a:rPr lang="en-US" dirty="0" smtClean="0"/>
              <a:t> have?</a:t>
            </a:r>
          </a:p>
          <a:p>
            <a:r>
              <a:rPr lang="en-US" dirty="0" smtClean="0"/>
              <a:t>Describe Maximilian and Julie</a:t>
            </a:r>
          </a:p>
          <a:p>
            <a:r>
              <a:rPr lang="en-US" dirty="0" smtClean="0"/>
              <a:t>Why does </a:t>
            </a:r>
            <a:r>
              <a:rPr lang="en-US" dirty="0" err="1" smtClean="0"/>
              <a:t>Dantes</a:t>
            </a:r>
            <a:r>
              <a:rPr lang="en-US" dirty="0" smtClean="0"/>
              <a:t> use the red silk purse?</a:t>
            </a:r>
          </a:p>
          <a:p>
            <a:r>
              <a:rPr lang="en-US" dirty="0" smtClean="0"/>
              <a:t>What is inside?</a:t>
            </a:r>
          </a:p>
          <a:p>
            <a:r>
              <a:rPr lang="en-US" dirty="0" smtClean="0"/>
              <a:t>What sort of fellow is Emmanuel?</a:t>
            </a:r>
            <a:endParaRPr lang="en-US" dirty="0"/>
          </a:p>
        </p:txBody>
      </p:sp>
    </p:spTree>
    <p:extLst>
      <p:ext uri="{BB962C8B-B14F-4D97-AF65-F5344CB8AC3E}">
        <p14:creationId xmlns:p14="http://schemas.microsoft.com/office/powerpoint/2010/main" val="20359053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Shift in Focus</a:t>
            </a:r>
            <a:endParaRPr lang="en-US" dirty="0"/>
          </a:p>
        </p:txBody>
      </p:sp>
      <p:sp>
        <p:nvSpPr>
          <p:cNvPr id="3" name="Content Placeholder 2"/>
          <p:cNvSpPr>
            <a:spLocks noGrp="1"/>
          </p:cNvSpPr>
          <p:nvPr>
            <p:ph idx="1"/>
          </p:nvPr>
        </p:nvSpPr>
        <p:spPr/>
        <p:txBody>
          <a:bodyPr/>
          <a:lstStyle/>
          <a:p>
            <a:r>
              <a:rPr lang="en-US" dirty="0" smtClean="0"/>
              <a:t>What does </a:t>
            </a:r>
            <a:r>
              <a:rPr lang="en-US" dirty="0" err="1" smtClean="0"/>
              <a:t>Dantes</a:t>
            </a:r>
            <a:r>
              <a:rPr lang="en-US" dirty="0" smtClean="0"/>
              <a:t> mean when he says, “Farewell to all the sentiments which rejoice the heart. I have played the part of Providence in recompensing the good. May the god of vengeance now permit me to punish the wicked!”</a:t>
            </a:r>
            <a:endParaRPr lang="en-US" dirty="0"/>
          </a:p>
        </p:txBody>
      </p:sp>
    </p:spTree>
    <p:extLst>
      <p:ext uri="{BB962C8B-B14F-4D97-AF65-F5344CB8AC3E}">
        <p14:creationId xmlns:p14="http://schemas.microsoft.com/office/powerpoint/2010/main" val="8436318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Albert’s Interest in Rome?</a:t>
            </a:r>
            <a:endParaRPr lang="en-US" dirty="0"/>
          </a:p>
        </p:txBody>
      </p:sp>
      <p:sp>
        <p:nvSpPr>
          <p:cNvPr id="3" name="Content Placeholder 2"/>
          <p:cNvSpPr>
            <a:spLocks noGrp="1"/>
          </p:cNvSpPr>
          <p:nvPr>
            <p:ph idx="1"/>
          </p:nvPr>
        </p:nvSpPr>
        <p:spPr/>
        <p:txBody>
          <a:bodyPr/>
          <a:lstStyle/>
          <a:p>
            <a:r>
              <a:rPr lang="en-US" dirty="0" smtClean="0"/>
              <a:t>What seems to be Albert’s chief interest in Rome?</a:t>
            </a:r>
          </a:p>
          <a:p>
            <a:r>
              <a:rPr lang="en-US" dirty="0" smtClean="0"/>
              <a:t>How does this get him into real trouble?</a:t>
            </a:r>
          </a:p>
          <a:p>
            <a:r>
              <a:rPr lang="en-US" dirty="0" smtClean="0"/>
              <a:t>How do we see the Count’s fingers in the action here?</a:t>
            </a:r>
            <a:endParaRPr lang="en-US" dirty="0"/>
          </a:p>
        </p:txBody>
      </p:sp>
    </p:spTree>
    <p:extLst>
      <p:ext uri="{BB962C8B-B14F-4D97-AF65-F5344CB8AC3E}">
        <p14:creationId xmlns:p14="http://schemas.microsoft.com/office/powerpoint/2010/main" val="5421129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Identity</a:t>
            </a:r>
            <a:endParaRPr lang="en-US" dirty="0"/>
          </a:p>
        </p:txBody>
      </p:sp>
      <p:sp>
        <p:nvSpPr>
          <p:cNvPr id="3" name="Content Placeholder 2"/>
          <p:cNvSpPr>
            <a:spLocks noGrp="1"/>
          </p:cNvSpPr>
          <p:nvPr>
            <p:ph idx="1"/>
          </p:nvPr>
        </p:nvSpPr>
        <p:spPr/>
        <p:txBody>
          <a:bodyPr/>
          <a:lstStyle/>
          <a:p>
            <a:r>
              <a:rPr lang="en-US" dirty="0" smtClean="0"/>
              <a:t>Why does </a:t>
            </a:r>
            <a:r>
              <a:rPr lang="en-US" dirty="0" err="1" smtClean="0"/>
              <a:t>Dantes</a:t>
            </a:r>
            <a:r>
              <a:rPr lang="en-US" dirty="0" smtClean="0"/>
              <a:t> want to keep his true identity a secret?</a:t>
            </a:r>
          </a:p>
          <a:p>
            <a:r>
              <a:rPr lang="en-US" dirty="0" smtClean="0"/>
              <a:t>What kind of man does he present himself as when claiming to be the Count of Monte Cristo?</a:t>
            </a:r>
          </a:p>
          <a:p>
            <a:r>
              <a:rPr lang="en-US" dirty="0" smtClean="0"/>
              <a:t>Why does he approach Albert and his companion?</a:t>
            </a:r>
          </a:p>
          <a:p>
            <a:r>
              <a:rPr lang="en-US" dirty="0" smtClean="0"/>
              <a:t>Why are these young men in Rome?</a:t>
            </a:r>
          </a:p>
          <a:p>
            <a:pPr lvl="1"/>
            <a:r>
              <a:rPr lang="en-US" dirty="0" smtClean="0"/>
              <a:t>Who is Luigi </a:t>
            </a:r>
            <a:r>
              <a:rPr lang="en-US" dirty="0" err="1" smtClean="0"/>
              <a:t>Vampa</a:t>
            </a:r>
            <a:r>
              <a:rPr lang="en-US" dirty="0" smtClean="0"/>
              <a:t> and why will he become important?</a:t>
            </a:r>
          </a:p>
          <a:p>
            <a:pPr lvl="1"/>
            <a:r>
              <a:rPr lang="en-US" dirty="0" smtClean="0"/>
              <a:t>Why does Dumas take us to Rome during the time of Carnival?</a:t>
            </a:r>
            <a:endParaRPr lang="en-US" dirty="0"/>
          </a:p>
        </p:txBody>
      </p:sp>
    </p:spTree>
    <p:extLst>
      <p:ext uri="{BB962C8B-B14F-4D97-AF65-F5344CB8AC3E}">
        <p14:creationId xmlns:p14="http://schemas.microsoft.com/office/powerpoint/2010/main" val="12549255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Count of Monte Cristo</a:t>
            </a:r>
            <a:endParaRPr lang="en-US" dirty="0"/>
          </a:p>
        </p:txBody>
      </p:sp>
      <p:sp>
        <p:nvSpPr>
          <p:cNvPr id="3" name="Subtitle 2"/>
          <p:cNvSpPr>
            <a:spLocks noGrp="1"/>
          </p:cNvSpPr>
          <p:nvPr>
            <p:ph type="subTitle" idx="1"/>
          </p:nvPr>
        </p:nvSpPr>
        <p:spPr/>
        <p:txBody>
          <a:bodyPr/>
          <a:lstStyle/>
          <a:p>
            <a:r>
              <a:rPr lang="en-US" dirty="0" smtClean="0"/>
              <a:t>pp. 189-217</a:t>
            </a:r>
            <a:endParaRPr lang="en-US" dirty="0"/>
          </a:p>
        </p:txBody>
      </p:sp>
    </p:spTree>
    <p:extLst>
      <p:ext uri="{BB962C8B-B14F-4D97-AF65-F5344CB8AC3E}">
        <p14:creationId xmlns:p14="http://schemas.microsoft.com/office/powerpoint/2010/main" val="23031758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Debt and Vengeance</a:t>
            </a:r>
            <a:endParaRPr lang="en-US" dirty="0"/>
          </a:p>
        </p:txBody>
      </p:sp>
      <p:sp>
        <p:nvSpPr>
          <p:cNvPr id="3" name="Content Placeholder 2"/>
          <p:cNvSpPr>
            <a:spLocks noGrp="1"/>
          </p:cNvSpPr>
          <p:nvPr>
            <p:ph idx="1"/>
          </p:nvPr>
        </p:nvSpPr>
        <p:spPr/>
        <p:txBody>
          <a:bodyPr/>
          <a:lstStyle/>
          <a:p>
            <a:r>
              <a:rPr lang="en-US" dirty="0" smtClean="0"/>
              <a:t>How does the Count make Albert indebted to him?</a:t>
            </a:r>
          </a:p>
          <a:p>
            <a:pPr lvl="1"/>
            <a:r>
              <a:rPr lang="en-US" dirty="0" smtClean="0"/>
              <a:t>What is his purpose in doing so?</a:t>
            </a:r>
          </a:p>
          <a:p>
            <a:r>
              <a:rPr lang="en-US" dirty="0" smtClean="0"/>
              <a:t>What is revealed about the Count’s idea of vengeance?</a:t>
            </a:r>
          </a:p>
          <a:p>
            <a:pPr lvl="1"/>
            <a:r>
              <a:rPr lang="en-US" dirty="0" smtClean="0"/>
              <a:t>He could obviously hire an assassin, but doesn’t. Why not?</a:t>
            </a:r>
          </a:p>
          <a:p>
            <a:r>
              <a:rPr lang="en-US" dirty="0" smtClean="0"/>
              <a:t>Discuss Franz’ reaction to the Count</a:t>
            </a:r>
            <a:endParaRPr lang="en-US" dirty="0"/>
          </a:p>
        </p:txBody>
      </p:sp>
    </p:spTree>
    <p:extLst>
      <p:ext uri="{BB962C8B-B14F-4D97-AF65-F5344CB8AC3E}">
        <p14:creationId xmlns:p14="http://schemas.microsoft.com/office/powerpoint/2010/main" val="1821960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Dantes</a:t>
            </a:r>
            <a:r>
              <a:rPr lang="en-US" dirty="0" smtClean="0"/>
              <a:t>’ Relationships</a:t>
            </a:r>
            <a:endParaRPr lang="en-US" dirty="0"/>
          </a:p>
        </p:txBody>
      </p:sp>
      <p:sp>
        <p:nvSpPr>
          <p:cNvPr id="3" name="Content Placeholder 2"/>
          <p:cNvSpPr>
            <a:spLocks noGrp="1"/>
          </p:cNvSpPr>
          <p:nvPr>
            <p:ph idx="1"/>
          </p:nvPr>
        </p:nvSpPr>
        <p:spPr/>
        <p:txBody>
          <a:bodyPr/>
          <a:lstStyle/>
          <a:p>
            <a:r>
              <a:rPr lang="en-US" dirty="0" smtClean="0"/>
              <a:t>Describe his relationships with:</a:t>
            </a:r>
          </a:p>
          <a:p>
            <a:pPr lvl="1"/>
            <a:r>
              <a:rPr lang="en-US" dirty="0" smtClean="0"/>
              <a:t>His crew</a:t>
            </a:r>
          </a:p>
          <a:p>
            <a:pPr lvl="1"/>
            <a:r>
              <a:rPr lang="en-US" dirty="0" smtClean="0"/>
              <a:t>His father</a:t>
            </a:r>
          </a:p>
          <a:p>
            <a:pPr lvl="1"/>
            <a:r>
              <a:rPr lang="en-US" dirty="0" smtClean="0"/>
              <a:t>Mercedes</a:t>
            </a:r>
          </a:p>
          <a:p>
            <a:r>
              <a:rPr lang="en-US" dirty="0" smtClean="0"/>
              <a:t>What do these relationships reveal about his character?</a:t>
            </a:r>
            <a:endParaRPr lang="en-US" dirty="0"/>
          </a:p>
        </p:txBody>
      </p:sp>
    </p:spTree>
    <p:extLst>
      <p:ext uri="{BB962C8B-B14F-4D97-AF65-F5344CB8AC3E}">
        <p14:creationId xmlns:p14="http://schemas.microsoft.com/office/powerpoint/2010/main" val="27012013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Characters</a:t>
            </a:r>
            <a:endParaRPr lang="en-US" dirty="0"/>
          </a:p>
        </p:txBody>
      </p:sp>
      <p:sp>
        <p:nvSpPr>
          <p:cNvPr id="3" name="Content Placeholder 2"/>
          <p:cNvSpPr>
            <a:spLocks noGrp="1"/>
          </p:cNvSpPr>
          <p:nvPr>
            <p:ph idx="1"/>
          </p:nvPr>
        </p:nvSpPr>
        <p:spPr/>
        <p:txBody>
          <a:bodyPr/>
          <a:lstStyle/>
          <a:p>
            <a:r>
              <a:rPr lang="en-US" dirty="0" err="1" smtClean="0"/>
              <a:t>Peppino</a:t>
            </a:r>
            <a:r>
              <a:rPr lang="en-US" dirty="0" smtClean="0"/>
              <a:t> – aka Rocco Priori</a:t>
            </a:r>
          </a:p>
          <a:p>
            <a:r>
              <a:rPr lang="en-US" dirty="0" smtClean="0"/>
              <a:t>Andrea </a:t>
            </a:r>
            <a:r>
              <a:rPr lang="en-US" dirty="0" err="1" smtClean="0"/>
              <a:t>Rondolo</a:t>
            </a:r>
            <a:endParaRPr lang="en-US" dirty="0" smtClean="0"/>
          </a:p>
          <a:p>
            <a:r>
              <a:rPr lang="en-US" dirty="0" err="1" smtClean="0"/>
              <a:t>Bertuccio</a:t>
            </a:r>
            <a:r>
              <a:rPr lang="en-US" dirty="0" smtClean="0"/>
              <a:t> and Ali – servants to MC</a:t>
            </a:r>
          </a:p>
          <a:p>
            <a:r>
              <a:rPr lang="en-US" dirty="0" smtClean="0"/>
              <a:t>Teresa – the incognito </a:t>
            </a:r>
            <a:r>
              <a:rPr lang="en-US" dirty="0" err="1" smtClean="0"/>
              <a:t>Vampa’s</a:t>
            </a:r>
            <a:r>
              <a:rPr lang="en-US" dirty="0" smtClean="0"/>
              <a:t> girlfriend</a:t>
            </a:r>
          </a:p>
          <a:p>
            <a:r>
              <a:rPr lang="en-US" dirty="0" err="1" smtClean="0"/>
              <a:t>Beppo</a:t>
            </a:r>
            <a:r>
              <a:rPr lang="en-US" dirty="0" smtClean="0"/>
              <a:t> – </a:t>
            </a:r>
            <a:r>
              <a:rPr lang="en-US" dirty="0" err="1" smtClean="0"/>
              <a:t>Vampa’s</a:t>
            </a:r>
            <a:r>
              <a:rPr lang="en-US" dirty="0" smtClean="0"/>
              <a:t> man disguised as a girl</a:t>
            </a:r>
          </a:p>
          <a:p>
            <a:r>
              <a:rPr lang="en-US" dirty="0" smtClean="0"/>
              <a:t>Gregory XVI – current Pope</a:t>
            </a:r>
            <a:endParaRPr lang="en-US" dirty="0"/>
          </a:p>
        </p:txBody>
      </p:sp>
    </p:spTree>
    <p:extLst>
      <p:ext uri="{BB962C8B-B14F-4D97-AF65-F5344CB8AC3E}">
        <p14:creationId xmlns:p14="http://schemas.microsoft.com/office/powerpoint/2010/main" val="457001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Count of Monte Cristo </a:t>
            </a:r>
            <a:endParaRPr lang="en-US" dirty="0"/>
          </a:p>
        </p:txBody>
      </p:sp>
      <p:sp>
        <p:nvSpPr>
          <p:cNvPr id="3" name="Subtitle 2"/>
          <p:cNvSpPr>
            <a:spLocks noGrp="1"/>
          </p:cNvSpPr>
          <p:nvPr>
            <p:ph type="subTitle" idx="1"/>
          </p:nvPr>
        </p:nvSpPr>
        <p:spPr/>
        <p:txBody>
          <a:bodyPr/>
          <a:lstStyle/>
          <a:p>
            <a:r>
              <a:rPr lang="en-US" dirty="0" smtClean="0"/>
              <a:t>pp. 218-249</a:t>
            </a:r>
            <a:endParaRPr lang="en-US" dirty="0"/>
          </a:p>
        </p:txBody>
      </p:sp>
    </p:spTree>
    <p:extLst>
      <p:ext uri="{BB962C8B-B14F-4D97-AF65-F5344CB8AC3E}">
        <p14:creationId xmlns:p14="http://schemas.microsoft.com/office/powerpoint/2010/main" val="13820943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Visiting Paris</a:t>
            </a:r>
            <a:endParaRPr lang="en-US" dirty="0"/>
          </a:p>
        </p:txBody>
      </p:sp>
      <p:sp>
        <p:nvSpPr>
          <p:cNvPr id="3" name="Content Placeholder 2"/>
          <p:cNvSpPr>
            <a:spLocks noGrp="1"/>
          </p:cNvSpPr>
          <p:nvPr>
            <p:ph idx="1"/>
          </p:nvPr>
        </p:nvSpPr>
        <p:spPr/>
        <p:txBody>
          <a:bodyPr/>
          <a:lstStyle/>
          <a:p>
            <a:r>
              <a:rPr lang="en-US" dirty="0" smtClean="0"/>
              <a:t>Describe Monte Cristo’s visit to Albert in Paris</a:t>
            </a:r>
          </a:p>
          <a:p>
            <a:r>
              <a:rPr lang="en-US" dirty="0" smtClean="0"/>
              <a:t>Whom does Monte Cristo meet at the home of Albert?</a:t>
            </a:r>
          </a:p>
          <a:p>
            <a:r>
              <a:rPr lang="en-US" dirty="0" smtClean="0"/>
              <a:t>How has </a:t>
            </a:r>
            <a:r>
              <a:rPr lang="en-US" dirty="0" err="1" smtClean="0"/>
              <a:t>Dantes</a:t>
            </a:r>
            <a:r>
              <a:rPr lang="en-US" dirty="0" smtClean="0"/>
              <a:t>’ life been different from that of Fernand and Mercedes?</a:t>
            </a:r>
          </a:p>
          <a:p>
            <a:r>
              <a:rPr lang="en-US" dirty="0" smtClean="0"/>
              <a:t>What do we learn about Maximilian and Julie?</a:t>
            </a:r>
            <a:endParaRPr lang="en-US" dirty="0"/>
          </a:p>
        </p:txBody>
      </p:sp>
    </p:spTree>
    <p:extLst>
      <p:ext uri="{BB962C8B-B14F-4D97-AF65-F5344CB8AC3E}">
        <p14:creationId xmlns:p14="http://schemas.microsoft.com/office/powerpoint/2010/main" val="30943113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Mercedes and Monte Cristo</a:t>
            </a:r>
            <a:endParaRPr lang="en-US" dirty="0"/>
          </a:p>
        </p:txBody>
      </p:sp>
      <p:sp>
        <p:nvSpPr>
          <p:cNvPr id="3" name="Content Placeholder 2"/>
          <p:cNvSpPr>
            <a:spLocks noGrp="1"/>
          </p:cNvSpPr>
          <p:nvPr>
            <p:ph idx="1"/>
          </p:nvPr>
        </p:nvSpPr>
        <p:spPr/>
        <p:txBody>
          <a:bodyPr/>
          <a:lstStyle/>
          <a:p>
            <a:r>
              <a:rPr lang="en-US" dirty="0" smtClean="0"/>
              <a:t>How does Mercedes feel about Monte Cristo when she sees him again?</a:t>
            </a:r>
          </a:p>
          <a:p>
            <a:r>
              <a:rPr lang="en-US" dirty="0" smtClean="0"/>
              <a:t>Why does Mercedes ask Albert if he trusts Monte Cristo?</a:t>
            </a:r>
          </a:p>
          <a:p>
            <a:r>
              <a:rPr lang="en-US" dirty="0" smtClean="0"/>
              <a:t>Why does she make no move to recognize him?</a:t>
            </a:r>
            <a:endParaRPr lang="en-US" dirty="0"/>
          </a:p>
        </p:txBody>
      </p:sp>
    </p:spTree>
    <p:extLst>
      <p:ext uri="{BB962C8B-B14F-4D97-AF65-F5344CB8AC3E}">
        <p14:creationId xmlns:p14="http://schemas.microsoft.com/office/powerpoint/2010/main" val="7900674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Danglars</a:t>
            </a:r>
            <a:r>
              <a:rPr lang="en-US" dirty="0" smtClean="0"/>
              <a:t> and Monte Cristo</a:t>
            </a:r>
            <a:endParaRPr lang="en-US" dirty="0"/>
          </a:p>
        </p:txBody>
      </p:sp>
      <p:sp>
        <p:nvSpPr>
          <p:cNvPr id="3" name="Content Placeholder 2"/>
          <p:cNvSpPr>
            <a:spLocks noGrp="1"/>
          </p:cNvSpPr>
          <p:nvPr>
            <p:ph idx="1"/>
          </p:nvPr>
        </p:nvSpPr>
        <p:spPr/>
        <p:txBody>
          <a:bodyPr/>
          <a:lstStyle/>
          <a:p>
            <a:r>
              <a:rPr lang="en-US" dirty="0" smtClean="0"/>
              <a:t>What business dealings does Monte Cristo undertake with </a:t>
            </a:r>
            <a:r>
              <a:rPr lang="en-US" dirty="0" err="1" smtClean="0"/>
              <a:t>Danglars</a:t>
            </a:r>
            <a:r>
              <a:rPr lang="en-US" dirty="0" smtClean="0"/>
              <a:t>?</a:t>
            </a:r>
          </a:p>
          <a:p>
            <a:r>
              <a:rPr lang="en-US" dirty="0" smtClean="0"/>
              <a:t>What is the significance of the purchase of </a:t>
            </a:r>
            <a:r>
              <a:rPr lang="en-US" dirty="0" err="1" smtClean="0"/>
              <a:t>Danglars</a:t>
            </a:r>
            <a:r>
              <a:rPr lang="en-US" dirty="0" smtClean="0"/>
              <a:t>’ horses?</a:t>
            </a:r>
            <a:endParaRPr lang="en-US" dirty="0"/>
          </a:p>
        </p:txBody>
      </p:sp>
    </p:spTree>
    <p:extLst>
      <p:ext uri="{BB962C8B-B14F-4D97-AF65-F5344CB8AC3E}">
        <p14:creationId xmlns:p14="http://schemas.microsoft.com/office/powerpoint/2010/main" val="32309630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Characters</a:t>
            </a:r>
            <a:endParaRPr lang="en-US" dirty="0"/>
          </a:p>
        </p:txBody>
      </p:sp>
      <p:sp>
        <p:nvSpPr>
          <p:cNvPr id="3" name="Content Placeholder 2"/>
          <p:cNvSpPr>
            <a:spLocks noGrp="1"/>
          </p:cNvSpPr>
          <p:nvPr>
            <p:ph idx="1"/>
          </p:nvPr>
        </p:nvSpPr>
        <p:spPr/>
        <p:txBody>
          <a:bodyPr/>
          <a:lstStyle/>
          <a:p>
            <a:r>
              <a:rPr lang="en-US" dirty="0" smtClean="0"/>
              <a:t>Lucien De Bray – private secretary to the minister of the interior</a:t>
            </a:r>
          </a:p>
          <a:p>
            <a:r>
              <a:rPr lang="en-US" dirty="0" smtClean="0"/>
              <a:t>Beauchamp – an editor</a:t>
            </a:r>
          </a:p>
          <a:p>
            <a:r>
              <a:rPr lang="en-US" dirty="0" smtClean="0"/>
              <a:t>Renaud – Albert’s friend</a:t>
            </a:r>
          </a:p>
          <a:p>
            <a:r>
              <a:rPr lang="en-US" dirty="0" smtClean="0"/>
              <a:t>Max </a:t>
            </a:r>
            <a:r>
              <a:rPr lang="en-US" dirty="0" err="1" smtClean="0"/>
              <a:t>Morrel</a:t>
            </a:r>
            <a:endParaRPr lang="en-US" dirty="0" smtClean="0"/>
          </a:p>
          <a:p>
            <a:pPr lvl="1"/>
            <a:r>
              <a:rPr lang="en-US" dirty="0" smtClean="0"/>
              <a:t>Max saves Renaud’s life - resurrection</a:t>
            </a:r>
            <a:endParaRPr lang="en-US" dirty="0"/>
          </a:p>
        </p:txBody>
      </p:sp>
    </p:spTree>
    <p:extLst>
      <p:ext uri="{BB962C8B-B14F-4D97-AF65-F5344CB8AC3E}">
        <p14:creationId xmlns:p14="http://schemas.microsoft.com/office/powerpoint/2010/main" val="31763658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Count of Monte Cristo</a:t>
            </a:r>
            <a:endParaRPr lang="en-US" dirty="0"/>
          </a:p>
        </p:txBody>
      </p:sp>
      <p:sp>
        <p:nvSpPr>
          <p:cNvPr id="3" name="Subtitle 2"/>
          <p:cNvSpPr>
            <a:spLocks noGrp="1"/>
          </p:cNvSpPr>
          <p:nvPr>
            <p:ph type="subTitle" idx="1"/>
          </p:nvPr>
        </p:nvSpPr>
        <p:spPr/>
        <p:txBody>
          <a:bodyPr/>
          <a:lstStyle/>
          <a:p>
            <a:r>
              <a:rPr lang="en-US" dirty="0" smtClean="0"/>
              <a:t>pp. 249-276</a:t>
            </a:r>
            <a:endParaRPr lang="en-US" dirty="0"/>
          </a:p>
        </p:txBody>
      </p:sp>
    </p:spTree>
    <p:extLst>
      <p:ext uri="{BB962C8B-B14F-4D97-AF65-F5344CB8AC3E}">
        <p14:creationId xmlns:p14="http://schemas.microsoft.com/office/powerpoint/2010/main" val="24677621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Danglars</a:t>
            </a:r>
            <a:r>
              <a:rPr lang="en-US" dirty="0" smtClean="0"/>
              <a:t>’ Horses</a:t>
            </a:r>
            <a:endParaRPr lang="en-US" dirty="0"/>
          </a:p>
        </p:txBody>
      </p:sp>
      <p:sp>
        <p:nvSpPr>
          <p:cNvPr id="3" name="Content Placeholder 2"/>
          <p:cNvSpPr>
            <a:spLocks noGrp="1"/>
          </p:cNvSpPr>
          <p:nvPr>
            <p:ph idx="1"/>
          </p:nvPr>
        </p:nvSpPr>
        <p:spPr/>
        <p:txBody>
          <a:bodyPr/>
          <a:lstStyle/>
          <a:p>
            <a:r>
              <a:rPr lang="en-US" dirty="0" smtClean="0"/>
              <a:t>What happens involving the </a:t>
            </a:r>
            <a:r>
              <a:rPr lang="en-US" dirty="0" err="1" smtClean="0"/>
              <a:t>Danglars</a:t>
            </a:r>
            <a:r>
              <a:rPr lang="en-US" dirty="0" smtClean="0"/>
              <a:t>’ horses?</a:t>
            </a:r>
          </a:p>
          <a:p>
            <a:r>
              <a:rPr lang="en-US" dirty="0" smtClean="0"/>
              <a:t>Why do you think this is significant?</a:t>
            </a:r>
            <a:endParaRPr lang="en-US" dirty="0"/>
          </a:p>
        </p:txBody>
      </p:sp>
    </p:spTree>
    <p:extLst>
      <p:ext uri="{BB962C8B-B14F-4D97-AF65-F5344CB8AC3E}">
        <p14:creationId xmlns:p14="http://schemas.microsoft.com/office/powerpoint/2010/main" val="7388534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Haydee</a:t>
            </a:r>
            <a:endParaRPr lang="en-US" dirty="0"/>
          </a:p>
        </p:txBody>
      </p:sp>
      <p:sp>
        <p:nvSpPr>
          <p:cNvPr id="3" name="Content Placeholder 2"/>
          <p:cNvSpPr>
            <a:spLocks noGrp="1"/>
          </p:cNvSpPr>
          <p:nvPr>
            <p:ph idx="1"/>
          </p:nvPr>
        </p:nvSpPr>
        <p:spPr/>
        <p:txBody>
          <a:bodyPr/>
          <a:lstStyle/>
          <a:p>
            <a:r>
              <a:rPr lang="en-US" dirty="0" smtClean="0"/>
              <a:t>Identify </a:t>
            </a:r>
            <a:r>
              <a:rPr lang="en-US" dirty="0" err="1" smtClean="0"/>
              <a:t>Haydee</a:t>
            </a:r>
            <a:endParaRPr lang="en-US" dirty="0" smtClean="0"/>
          </a:p>
          <a:p>
            <a:r>
              <a:rPr lang="en-US" dirty="0" smtClean="0"/>
              <a:t>What is revealed about her?</a:t>
            </a:r>
            <a:endParaRPr lang="en-US" dirty="0"/>
          </a:p>
        </p:txBody>
      </p:sp>
    </p:spTree>
    <p:extLst>
      <p:ext uri="{BB962C8B-B14F-4D97-AF65-F5344CB8AC3E}">
        <p14:creationId xmlns:p14="http://schemas.microsoft.com/office/powerpoint/2010/main" val="37837738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Visiting Max</a:t>
            </a:r>
            <a:endParaRPr lang="en-US" dirty="0"/>
          </a:p>
        </p:txBody>
      </p:sp>
      <p:sp>
        <p:nvSpPr>
          <p:cNvPr id="3" name="Content Placeholder 2"/>
          <p:cNvSpPr>
            <a:spLocks noGrp="1"/>
          </p:cNvSpPr>
          <p:nvPr>
            <p:ph idx="1"/>
          </p:nvPr>
        </p:nvSpPr>
        <p:spPr/>
        <p:txBody>
          <a:bodyPr/>
          <a:lstStyle/>
          <a:p>
            <a:r>
              <a:rPr lang="en-US" dirty="0" smtClean="0"/>
              <a:t>What does Monte Cristo discover when he visits Maximilian </a:t>
            </a:r>
            <a:r>
              <a:rPr lang="en-US" dirty="0" err="1" smtClean="0"/>
              <a:t>Morrel</a:t>
            </a:r>
            <a:r>
              <a:rPr lang="en-US" dirty="0" smtClean="0"/>
              <a:t>?</a:t>
            </a:r>
          </a:p>
          <a:p>
            <a:r>
              <a:rPr lang="en-US" dirty="0" smtClean="0"/>
              <a:t>Explain the irony in the conversation.</a:t>
            </a:r>
          </a:p>
          <a:p>
            <a:r>
              <a:rPr lang="en-US" dirty="0" err="1" smtClean="0"/>
              <a:t>Morrel</a:t>
            </a:r>
            <a:r>
              <a:rPr lang="en-US" dirty="0" smtClean="0"/>
              <a:t> realized at the end who their benefactor was.</a:t>
            </a:r>
          </a:p>
          <a:p>
            <a:r>
              <a:rPr lang="en-US" dirty="0" smtClean="0"/>
              <a:t>Monte Cristo creates another identity – what is it? Why?</a:t>
            </a:r>
            <a:endParaRPr lang="en-US" dirty="0"/>
          </a:p>
        </p:txBody>
      </p:sp>
    </p:spTree>
    <p:extLst>
      <p:ext uri="{BB962C8B-B14F-4D97-AF65-F5344CB8AC3E}">
        <p14:creationId xmlns:p14="http://schemas.microsoft.com/office/powerpoint/2010/main" val="4200565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Characters</a:t>
            </a:r>
            <a:endParaRPr lang="en-US" dirty="0"/>
          </a:p>
        </p:txBody>
      </p:sp>
      <p:sp>
        <p:nvSpPr>
          <p:cNvPr id="3" name="Content Placeholder 2"/>
          <p:cNvSpPr>
            <a:spLocks noGrp="1"/>
          </p:cNvSpPr>
          <p:nvPr>
            <p:ph idx="1"/>
          </p:nvPr>
        </p:nvSpPr>
        <p:spPr/>
        <p:txBody>
          <a:bodyPr/>
          <a:lstStyle/>
          <a:p>
            <a:r>
              <a:rPr lang="en-US" dirty="0" smtClean="0"/>
              <a:t>Who are </a:t>
            </a:r>
            <a:r>
              <a:rPr lang="en-US" dirty="0" err="1" smtClean="0"/>
              <a:t>Caderousse</a:t>
            </a:r>
            <a:r>
              <a:rPr lang="en-US" dirty="0" smtClean="0"/>
              <a:t>, </a:t>
            </a:r>
            <a:r>
              <a:rPr lang="en-US" dirty="0" err="1" smtClean="0"/>
              <a:t>Danglars</a:t>
            </a:r>
            <a:r>
              <a:rPr lang="en-US" dirty="0" smtClean="0"/>
              <a:t>, and Fernand? Describe the attitude of each toward </a:t>
            </a:r>
            <a:r>
              <a:rPr lang="en-US" dirty="0" err="1" smtClean="0"/>
              <a:t>Dantes</a:t>
            </a:r>
            <a:r>
              <a:rPr lang="en-US" dirty="0" smtClean="0"/>
              <a:t>.</a:t>
            </a:r>
          </a:p>
          <a:p>
            <a:r>
              <a:rPr lang="en-US" dirty="0" smtClean="0"/>
              <a:t>What is the function of these characters in the novel?</a:t>
            </a:r>
            <a:endParaRPr lang="en-US" dirty="0"/>
          </a:p>
        </p:txBody>
      </p:sp>
    </p:spTree>
    <p:extLst>
      <p:ext uri="{BB962C8B-B14F-4D97-AF65-F5344CB8AC3E}">
        <p14:creationId xmlns:p14="http://schemas.microsoft.com/office/powerpoint/2010/main" val="13827054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Visiting </a:t>
            </a:r>
            <a:r>
              <a:rPr lang="en-US" dirty="0" err="1" smtClean="0"/>
              <a:t>Villefort</a:t>
            </a:r>
            <a:endParaRPr lang="en-US" dirty="0"/>
          </a:p>
        </p:txBody>
      </p:sp>
      <p:sp>
        <p:nvSpPr>
          <p:cNvPr id="3" name="Content Placeholder 2"/>
          <p:cNvSpPr>
            <a:spLocks noGrp="1"/>
          </p:cNvSpPr>
          <p:nvPr>
            <p:ph idx="1"/>
          </p:nvPr>
        </p:nvSpPr>
        <p:spPr/>
        <p:txBody>
          <a:bodyPr/>
          <a:lstStyle/>
          <a:p>
            <a:r>
              <a:rPr lang="en-US" dirty="0" smtClean="0"/>
              <a:t>Identify and describe the people Monte Cristo meets in the home of </a:t>
            </a:r>
            <a:r>
              <a:rPr lang="en-US" dirty="0" err="1" smtClean="0"/>
              <a:t>Villefort</a:t>
            </a:r>
            <a:endParaRPr lang="en-US" dirty="0" smtClean="0"/>
          </a:p>
          <a:p>
            <a:r>
              <a:rPr lang="en-US" dirty="0" smtClean="0"/>
              <a:t>How does Monte Cristo’s plotting continue?</a:t>
            </a:r>
            <a:endParaRPr lang="en-US" dirty="0"/>
          </a:p>
        </p:txBody>
      </p:sp>
    </p:spTree>
    <p:extLst>
      <p:ext uri="{BB962C8B-B14F-4D97-AF65-F5344CB8AC3E}">
        <p14:creationId xmlns:p14="http://schemas.microsoft.com/office/powerpoint/2010/main" val="12247742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Characters</a:t>
            </a:r>
            <a:endParaRPr lang="en-US" dirty="0"/>
          </a:p>
        </p:txBody>
      </p:sp>
      <p:sp>
        <p:nvSpPr>
          <p:cNvPr id="3" name="Content Placeholder 2"/>
          <p:cNvSpPr>
            <a:spLocks noGrp="1"/>
          </p:cNvSpPr>
          <p:nvPr>
            <p:ph idx="1"/>
          </p:nvPr>
        </p:nvSpPr>
        <p:spPr/>
        <p:txBody>
          <a:bodyPr/>
          <a:lstStyle/>
          <a:p>
            <a:r>
              <a:rPr lang="en-US" dirty="0" smtClean="0"/>
              <a:t>Heloise </a:t>
            </a:r>
            <a:r>
              <a:rPr lang="en-US" dirty="0" err="1" smtClean="0"/>
              <a:t>Villefort</a:t>
            </a:r>
            <a:r>
              <a:rPr lang="en-US" dirty="0" smtClean="0"/>
              <a:t> – Edward is her son</a:t>
            </a:r>
          </a:p>
          <a:p>
            <a:r>
              <a:rPr lang="en-US" dirty="0" err="1" smtClean="0"/>
              <a:t>Haydee</a:t>
            </a:r>
            <a:endParaRPr lang="en-US" dirty="0" smtClean="0"/>
          </a:p>
          <a:p>
            <a:r>
              <a:rPr lang="en-US" dirty="0" smtClean="0"/>
              <a:t>Valentine</a:t>
            </a:r>
            <a:endParaRPr lang="en-US" dirty="0"/>
          </a:p>
        </p:txBody>
      </p:sp>
    </p:spTree>
    <p:extLst>
      <p:ext uri="{BB962C8B-B14F-4D97-AF65-F5344CB8AC3E}">
        <p14:creationId xmlns:p14="http://schemas.microsoft.com/office/powerpoint/2010/main" val="11199070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Count of Monte Cristo</a:t>
            </a:r>
            <a:endParaRPr lang="en-US" dirty="0"/>
          </a:p>
        </p:txBody>
      </p:sp>
      <p:sp>
        <p:nvSpPr>
          <p:cNvPr id="3" name="Subtitle 2"/>
          <p:cNvSpPr>
            <a:spLocks noGrp="1"/>
          </p:cNvSpPr>
          <p:nvPr>
            <p:ph type="subTitle" idx="1"/>
          </p:nvPr>
        </p:nvSpPr>
        <p:spPr/>
        <p:txBody>
          <a:bodyPr/>
          <a:lstStyle/>
          <a:p>
            <a:r>
              <a:rPr lang="en-US" dirty="0" smtClean="0"/>
              <a:t>pp. 279-305</a:t>
            </a:r>
            <a:endParaRPr lang="en-US" dirty="0"/>
          </a:p>
        </p:txBody>
      </p:sp>
    </p:spTree>
    <p:extLst>
      <p:ext uri="{BB962C8B-B14F-4D97-AF65-F5344CB8AC3E}">
        <p14:creationId xmlns:p14="http://schemas.microsoft.com/office/powerpoint/2010/main" val="10005739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Furthering Relationships</a:t>
            </a:r>
            <a:endParaRPr lang="en-US" dirty="0"/>
          </a:p>
        </p:txBody>
      </p:sp>
      <p:sp>
        <p:nvSpPr>
          <p:cNvPr id="3" name="Content Placeholder 2"/>
          <p:cNvSpPr>
            <a:spLocks noGrp="1"/>
          </p:cNvSpPr>
          <p:nvPr>
            <p:ph idx="1"/>
          </p:nvPr>
        </p:nvSpPr>
        <p:spPr/>
        <p:txBody>
          <a:bodyPr/>
          <a:lstStyle/>
          <a:p>
            <a:r>
              <a:rPr lang="en-US" dirty="0" smtClean="0"/>
              <a:t>What is the relationship between Mercedes and Madame </a:t>
            </a:r>
            <a:r>
              <a:rPr lang="en-US" dirty="0" err="1" smtClean="0"/>
              <a:t>Danglars</a:t>
            </a:r>
            <a:r>
              <a:rPr lang="en-US" dirty="0" smtClean="0"/>
              <a:t>?</a:t>
            </a:r>
          </a:p>
          <a:p>
            <a:r>
              <a:rPr lang="en-US" dirty="0" smtClean="0"/>
              <a:t>Whom does Monte Cristo plan to invite for dinner at his home? </a:t>
            </a:r>
          </a:p>
          <a:p>
            <a:pPr lvl="1"/>
            <a:r>
              <a:rPr lang="en-US" dirty="0" smtClean="0"/>
              <a:t>Whom does he plan to exclude? Why?</a:t>
            </a:r>
          </a:p>
          <a:p>
            <a:r>
              <a:rPr lang="en-US" dirty="0" smtClean="0"/>
              <a:t>How do each of the following characters feel about Valentine’s impending marriage to Franz: Valentine, her father, Madame de </a:t>
            </a:r>
            <a:r>
              <a:rPr lang="en-US" dirty="0" err="1" smtClean="0"/>
              <a:t>Villefort</a:t>
            </a:r>
            <a:r>
              <a:rPr lang="en-US" dirty="0" smtClean="0"/>
              <a:t>, </a:t>
            </a:r>
            <a:r>
              <a:rPr lang="en-US" dirty="0" err="1" smtClean="0"/>
              <a:t>Noirtier</a:t>
            </a:r>
            <a:r>
              <a:rPr lang="en-US" dirty="0" smtClean="0"/>
              <a:t>?</a:t>
            </a:r>
          </a:p>
          <a:p>
            <a:r>
              <a:rPr lang="en-US" dirty="0" smtClean="0"/>
              <a:t>Characterize Madame </a:t>
            </a:r>
            <a:r>
              <a:rPr lang="en-US" dirty="0" err="1" smtClean="0"/>
              <a:t>Villefort’s</a:t>
            </a:r>
            <a:r>
              <a:rPr lang="en-US" dirty="0" smtClean="0"/>
              <a:t> feelings for her son</a:t>
            </a:r>
          </a:p>
          <a:p>
            <a:r>
              <a:rPr lang="en-US" dirty="0" smtClean="0"/>
              <a:t>What does this section suggest about the role of marriage among wealthy families of the time?</a:t>
            </a:r>
            <a:endParaRPr lang="en-US" dirty="0"/>
          </a:p>
        </p:txBody>
      </p:sp>
    </p:spTree>
    <p:extLst>
      <p:ext uri="{BB962C8B-B14F-4D97-AF65-F5344CB8AC3E}">
        <p14:creationId xmlns:p14="http://schemas.microsoft.com/office/powerpoint/2010/main" val="8089197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Revenge, revenge, revenge…</a:t>
            </a:r>
            <a:endParaRPr lang="en-US" dirty="0"/>
          </a:p>
        </p:txBody>
      </p:sp>
      <p:sp>
        <p:nvSpPr>
          <p:cNvPr id="3" name="Content Placeholder 2"/>
          <p:cNvSpPr>
            <a:spLocks noGrp="1"/>
          </p:cNvSpPr>
          <p:nvPr>
            <p:ph idx="1"/>
          </p:nvPr>
        </p:nvSpPr>
        <p:spPr/>
        <p:txBody>
          <a:bodyPr/>
          <a:lstStyle/>
          <a:p>
            <a:r>
              <a:rPr lang="en-US" dirty="0" smtClean="0"/>
              <a:t>What does the Count continue to do?</a:t>
            </a:r>
            <a:endParaRPr lang="en-US" dirty="0"/>
          </a:p>
        </p:txBody>
      </p:sp>
    </p:spTree>
    <p:extLst>
      <p:ext uri="{BB962C8B-B14F-4D97-AF65-F5344CB8AC3E}">
        <p14:creationId xmlns:p14="http://schemas.microsoft.com/office/powerpoint/2010/main" val="16073919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Count of Monte Cristo</a:t>
            </a:r>
            <a:endParaRPr lang="en-US" dirty="0"/>
          </a:p>
        </p:txBody>
      </p:sp>
      <p:sp>
        <p:nvSpPr>
          <p:cNvPr id="3" name="Subtitle 2"/>
          <p:cNvSpPr>
            <a:spLocks noGrp="1"/>
          </p:cNvSpPr>
          <p:nvPr>
            <p:ph type="subTitle" idx="1"/>
          </p:nvPr>
        </p:nvSpPr>
        <p:spPr/>
        <p:txBody>
          <a:bodyPr/>
          <a:lstStyle/>
          <a:p>
            <a:r>
              <a:rPr lang="en-US" dirty="0" smtClean="0"/>
              <a:t>pp. 305-332</a:t>
            </a:r>
            <a:endParaRPr lang="en-US" dirty="0"/>
          </a:p>
        </p:txBody>
      </p:sp>
    </p:spTree>
    <p:extLst>
      <p:ext uri="{BB962C8B-B14F-4D97-AF65-F5344CB8AC3E}">
        <p14:creationId xmlns:p14="http://schemas.microsoft.com/office/powerpoint/2010/main" val="42899404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Danglars</a:t>
            </a:r>
            <a:r>
              <a:rPr lang="en-US" dirty="0" smtClean="0"/>
              <a:t>’ Loss of Wealth</a:t>
            </a:r>
            <a:endParaRPr lang="en-US" dirty="0"/>
          </a:p>
        </p:txBody>
      </p:sp>
      <p:sp>
        <p:nvSpPr>
          <p:cNvPr id="3" name="Content Placeholder 2"/>
          <p:cNvSpPr>
            <a:spLocks noGrp="1"/>
          </p:cNvSpPr>
          <p:nvPr>
            <p:ph idx="1"/>
          </p:nvPr>
        </p:nvSpPr>
        <p:spPr/>
        <p:txBody>
          <a:bodyPr/>
          <a:lstStyle/>
          <a:p>
            <a:r>
              <a:rPr lang="en-US" dirty="0" smtClean="0"/>
              <a:t>Analyze the Count’s role in the loss of money for </a:t>
            </a:r>
            <a:r>
              <a:rPr lang="en-US" dirty="0" err="1" smtClean="0"/>
              <a:t>Danglars</a:t>
            </a:r>
            <a:r>
              <a:rPr lang="en-US" dirty="0" smtClean="0"/>
              <a:t>.</a:t>
            </a:r>
            <a:endParaRPr lang="en-US" dirty="0"/>
          </a:p>
        </p:txBody>
      </p:sp>
    </p:spTree>
    <p:extLst>
      <p:ext uri="{BB962C8B-B14F-4D97-AF65-F5344CB8AC3E}">
        <p14:creationId xmlns:p14="http://schemas.microsoft.com/office/powerpoint/2010/main" val="9006005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Auteuil</a:t>
            </a:r>
            <a:endParaRPr lang="en-US" dirty="0"/>
          </a:p>
        </p:txBody>
      </p:sp>
      <p:sp>
        <p:nvSpPr>
          <p:cNvPr id="3" name="Content Placeholder 2"/>
          <p:cNvSpPr>
            <a:spLocks noGrp="1"/>
          </p:cNvSpPr>
          <p:nvPr>
            <p:ph idx="1"/>
          </p:nvPr>
        </p:nvSpPr>
        <p:spPr/>
        <p:txBody>
          <a:bodyPr/>
          <a:lstStyle/>
          <a:p>
            <a:r>
              <a:rPr lang="en-US" dirty="0" smtClean="0"/>
              <a:t>Describe the Count’s house at Auteuil.</a:t>
            </a:r>
          </a:p>
          <a:p>
            <a:pPr lvl="1"/>
            <a:r>
              <a:rPr lang="en-US" dirty="0" smtClean="0"/>
              <a:t>Why is the show of wealth such an important part of the Count’s revenge?</a:t>
            </a:r>
          </a:p>
          <a:p>
            <a:r>
              <a:rPr lang="en-US" dirty="0" smtClean="0"/>
              <a:t>Explain the irony of the Count’s statement on p. 316: “I expend as much perseverance in the pursuit of a whim as you…”</a:t>
            </a:r>
          </a:p>
          <a:p>
            <a:pPr marL="0" indent="0">
              <a:buNone/>
            </a:pPr>
            <a:endParaRPr lang="en-US" dirty="0"/>
          </a:p>
        </p:txBody>
      </p:sp>
    </p:spTree>
    <p:extLst>
      <p:ext uri="{BB962C8B-B14F-4D97-AF65-F5344CB8AC3E}">
        <p14:creationId xmlns:p14="http://schemas.microsoft.com/office/powerpoint/2010/main" val="20688212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Albert and Eugenie</a:t>
            </a:r>
            <a:endParaRPr lang="en-US" dirty="0"/>
          </a:p>
        </p:txBody>
      </p:sp>
      <p:sp>
        <p:nvSpPr>
          <p:cNvPr id="3" name="Content Placeholder 2"/>
          <p:cNvSpPr>
            <a:spLocks noGrp="1"/>
          </p:cNvSpPr>
          <p:nvPr>
            <p:ph idx="1"/>
          </p:nvPr>
        </p:nvSpPr>
        <p:spPr/>
        <p:txBody>
          <a:bodyPr/>
          <a:lstStyle/>
          <a:p>
            <a:r>
              <a:rPr lang="en-US" dirty="0" smtClean="0"/>
              <a:t>How does the Count meddle in the matter of the matrimony between Albert and Eugenie?</a:t>
            </a:r>
          </a:p>
          <a:p>
            <a:pPr lvl="1"/>
            <a:r>
              <a:rPr lang="en-US" dirty="0" smtClean="0"/>
              <a:t>Who are the </a:t>
            </a:r>
            <a:r>
              <a:rPr lang="en-US" dirty="0" err="1" smtClean="0"/>
              <a:t>Cavalcantis</a:t>
            </a:r>
            <a:r>
              <a:rPr lang="en-US" dirty="0" smtClean="0"/>
              <a:t>?</a:t>
            </a:r>
            <a:endParaRPr lang="en-US" dirty="0"/>
          </a:p>
        </p:txBody>
      </p:sp>
    </p:spTree>
    <p:extLst>
      <p:ext uri="{BB962C8B-B14F-4D97-AF65-F5344CB8AC3E}">
        <p14:creationId xmlns:p14="http://schemas.microsoft.com/office/powerpoint/2010/main" val="23334273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Debray</a:t>
            </a:r>
            <a:r>
              <a:rPr lang="en-US" dirty="0" smtClean="0"/>
              <a:t> and Madame </a:t>
            </a:r>
            <a:r>
              <a:rPr lang="en-US" dirty="0" err="1" smtClean="0"/>
              <a:t>Danglars</a:t>
            </a:r>
            <a:endParaRPr lang="en-US" dirty="0"/>
          </a:p>
        </p:txBody>
      </p:sp>
      <p:sp>
        <p:nvSpPr>
          <p:cNvPr id="3" name="Content Placeholder 2"/>
          <p:cNvSpPr>
            <a:spLocks noGrp="1"/>
          </p:cNvSpPr>
          <p:nvPr>
            <p:ph idx="1"/>
          </p:nvPr>
        </p:nvSpPr>
        <p:spPr/>
        <p:txBody>
          <a:bodyPr/>
          <a:lstStyle/>
          <a:p>
            <a:r>
              <a:rPr lang="en-US" dirty="0" smtClean="0"/>
              <a:t>Explain the relationship between </a:t>
            </a:r>
            <a:r>
              <a:rPr lang="en-US" dirty="0" err="1" smtClean="0"/>
              <a:t>Debray</a:t>
            </a:r>
            <a:r>
              <a:rPr lang="en-US" dirty="0" smtClean="0"/>
              <a:t> and Madame </a:t>
            </a:r>
            <a:r>
              <a:rPr lang="en-US" dirty="0" err="1" smtClean="0"/>
              <a:t>Danglars</a:t>
            </a:r>
            <a:endParaRPr lang="en-US" dirty="0"/>
          </a:p>
          <a:p>
            <a:r>
              <a:rPr lang="en-US" dirty="0" smtClean="0"/>
              <a:t>Describe the relationship between </a:t>
            </a:r>
            <a:r>
              <a:rPr lang="en-US" dirty="0" err="1" smtClean="0"/>
              <a:t>Danglars</a:t>
            </a:r>
            <a:r>
              <a:rPr lang="en-US" dirty="0" smtClean="0"/>
              <a:t> and his wife</a:t>
            </a:r>
          </a:p>
          <a:p>
            <a:r>
              <a:rPr lang="en-US" dirty="0" smtClean="0"/>
              <a:t>What is the significance of the fact that Fernand, </a:t>
            </a:r>
            <a:r>
              <a:rPr lang="en-US" dirty="0" err="1" smtClean="0"/>
              <a:t>Danglars</a:t>
            </a:r>
            <a:r>
              <a:rPr lang="en-US" dirty="0" smtClean="0"/>
              <a:t>, and </a:t>
            </a:r>
            <a:r>
              <a:rPr lang="en-US" dirty="0" err="1" smtClean="0"/>
              <a:t>Villefort</a:t>
            </a:r>
            <a:r>
              <a:rPr lang="en-US" dirty="0" smtClean="0"/>
              <a:t> seem unhappy in their married lives?</a:t>
            </a:r>
            <a:endParaRPr lang="en-US" dirty="0"/>
          </a:p>
        </p:txBody>
      </p:sp>
    </p:spTree>
    <p:extLst>
      <p:ext uri="{BB962C8B-B14F-4D97-AF65-F5344CB8AC3E}">
        <p14:creationId xmlns:p14="http://schemas.microsoft.com/office/powerpoint/2010/main" val="2036685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Fatal Stop</a:t>
            </a:r>
            <a:endParaRPr lang="en-US" dirty="0"/>
          </a:p>
        </p:txBody>
      </p:sp>
      <p:sp>
        <p:nvSpPr>
          <p:cNvPr id="3" name="Content Placeholder 2"/>
          <p:cNvSpPr>
            <a:spLocks noGrp="1"/>
          </p:cNvSpPr>
          <p:nvPr>
            <p:ph sz="half" idx="1"/>
          </p:nvPr>
        </p:nvSpPr>
        <p:spPr/>
        <p:txBody>
          <a:bodyPr/>
          <a:lstStyle/>
          <a:p>
            <a:r>
              <a:rPr lang="en-US" dirty="0" smtClean="0"/>
              <a:t>Describe how the </a:t>
            </a:r>
            <a:r>
              <a:rPr lang="en-US" dirty="0" err="1" smtClean="0"/>
              <a:t>Pharoan’s</a:t>
            </a:r>
            <a:r>
              <a:rPr lang="en-US" dirty="0" smtClean="0"/>
              <a:t> stop at Elba has become important to the story.</a:t>
            </a:r>
          </a:p>
          <a:p>
            <a:r>
              <a:rPr lang="en-US" dirty="0" smtClean="0"/>
              <a:t>Reminder: Historical Significance of Elba</a:t>
            </a:r>
          </a:p>
          <a:p>
            <a:r>
              <a:rPr lang="en-US" dirty="0" smtClean="0"/>
              <a:t>Analyze the implications of </a:t>
            </a:r>
            <a:r>
              <a:rPr lang="en-US" dirty="0" err="1" smtClean="0"/>
              <a:t>Dantes</a:t>
            </a:r>
            <a:r>
              <a:rPr lang="en-US" dirty="0" smtClean="0"/>
              <a:t>’ arrest as a </a:t>
            </a:r>
            <a:r>
              <a:rPr lang="en-US" dirty="0" err="1" smtClean="0"/>
              <a:t>Bonapartist</a:t>
            </a:r>
            <a:r>
              <a:rPr lang="en-US" dirty="0" smtClean="0"/>
              <a:t> agent</a:t>
            </a:r>
          </a:p>
          <a:p>
            <a:pPr lvl="1"/>
            <a:r>
              <a:rPr lang="en-US" dirty="0" smtClean="0"/>
              <a:t>What might happen to </a:t>
            </a:r>
            <a:r>
              <a:rPr lang="en-US" dirty="0" err="1" smtClean="0"/>
              <a:t>Dantes</a:t>
            </a:r>
            <a:r>
              <a:rPr lang="en-US" dirty="0" smtClean="0"/>
              <a:t>? To his father? To Mercedes?</a:t>
            </a:r>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45714" y="2603500"/>
            <a:ext cx="4553585" cy="3416300"/>
          </a:xfrm>
        </p:spPr>
      </p:pic>
    </p:spTree>
    <p:extLst>
      <p:ext uri="{BB962C8B-B14F-4D97-AF65-F5344CB8AC3E}">
        <p14:creationId xmlns:p14="http://schemas.microsoft.com/office/powerpoint/2010/main" val="95042715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Count of Monte Cristo</a:t>
            </a:r>
            <a:endParaRPr lang="en-US" dirty="0"/>
          </a:p>
        </p:txBody>
      </p:sp>
      <p:sp>
        <p:nvSpPr>
          <p:cNvPr id="3" name="Subtitle 2"/>
          <p:cNvSpPr>
            <a:spLocks noGrp="1"/>
          </p:cNvSpPr>
          <p:nvPr>
            <p:ph type="subTitle" idx="1"/>
          </p:nvPr>
        </p:nvSpPr>
        <p:spPr/>
        <p:txBody>
          <a:bodyPr/>
          <a:lstStyle/>
          <a:p>
            <a:r>
              <a:rPr lang="en-US" dirty="0" smtClean="0"/>
              <a:t>pp. 332-353</a:t>
            </a:r>
            <a:endParaRPr lang="en-US" dirty="0"/>
          </a:p>
        </p:txBody>
      </p:sp>
    </p:spTree>
    <p:extLst>
      <p:ext uri="{BB962C8B-B14F-4D97-AF65-F5344CB8AC3E}">
        <p14:creationId xmlns:p14="http://schemas.microsoft.com/office/powerpoint/2010/main" val="30057251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Summer Ball</a:t>
            </a:r>
            <a:endParaRPr lang="en-US" dirty="0"/>
          </a:p>
        </p:txBody>
      </p:sp>
      <p:sp>
        <p:nvSpPr>
          <p:cNvPr id="3" name="Content Placeholder 2"/>
          <p:cNvSpPr>
            <a:spLocks noGrp="1"/>
          </p:cNvSpPr>
          <p:nvPr>
            <p:ph idx="1"/>
          </p:nvPr>
        </p:nvSpPr>
        <p:spPr/>
        <p:txBody>
          <a:bodyPr/>
          <a:lstStyle/>
          <a:p>
            <a:r>
              <a:rPr lang="en-US" dirty="0" smtClean="0"/>
              <a:t>What happens at the summer ball at the </a:t>
            </a:r>
            <a:r>
              <a:rPr lang="en-US" dirty="0" err="1" smtClean="0"/>
              <a:t>Morcerfs</a:t>
            </a:r>
            <a:r>
              <a:rPr lang="en-US" dirty="0" smtClean="0"/>
              <a:t>?</a:t>
            </a:r>
            <a:endParaRPr lang="en-US" dirty="0"/>
          </a:p>
        </p:txBody>
      </p:sp>
    </p:spTree>
    <p:extLst>
      <p:ext uri="{BB962C8B-B14F-4D97-AF65-F5344CB8AC3E}">
        <p14:creationId xmlns:p14="http://schemas.microsoft.com/office/powerpoint/2010/main" val="18783792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 </a:t>
            </a:r>
            <a:r>
              <a:rPr lang="en-US" dirty="0" err="1" smtClean="0"/>
              <a:t>Meran</a:t>
            </a:r>
            <a:endParaRPr lang="en-US" dirty="0"/>
          </a:p>
        </p:txBody>
      </p:sp>
      <p:sp>
        <p:nvSpPr>
          <p:cNvPr id="3" name="Content Placeholder 2"/>
          <p:cNvSpPr>
            <a:spLocks noGrp="1"/>
          </p:cNvSpPr>
          <p:nvPr>
            <p:ph idx="1"/>
          </p:nvPr>
        </p:nvSpPr>
        <p:spPr/>
        <p:txBody>
          <a:bodyPr/>
          <a:lstStyle/>
          <a:p>
            <a:r>
              <a:rPr lang="en-US" dirty="0" smtClean="0"/>
              <a:t>What are the implications of the death of St. </a:t>
            </a:r>
            <a:r>
              <a:rPr lang="en-US" dirty="0" err="1" smtClean="0"/>
              <a:t>Meran</a:t>
            </a:r>
            <a:r>
              <a:rPr lang="en-US" dirty="0" smtClean="0"/>
              <a:t>?</a:t>
            </a:r>
            <a:endParaRPr lang="en-US" dirty="0"/>
          </a:p>
        </p:txBody>
      </p:sp>
    </p:spTree>
    <p:extLst>
      <p:ext uri="{BB962C8B-B14F-4D97-AF65-F5344CB8AC3E}">
        <p14:creationId xmlns:p14="http://schemas.microsoft.com/office/powerpoint/2010/main" val="21214240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Mercedes and </a:t>
            </a:r>
            <a:r>
              <a:rPr lang="en-US" dirty="0" err="1" smtClean="0"/>
              <a:t>Dantes</a:t>
            </a:r>
            <a:endParaRPr lang="en-US" dirty="0"/>
          </a:p>
        </p:txBody>
      </p:sp>
      <p:sp>
        <p:nvSpPr>
          <p:cNvPr id="3" name="Content Placeholder 2"/>
          <p:cNvSpPr>
            <a:spLocks noGrp="1"/>
          </p:cNvSpPr>
          <p:nvPr>
            <p:ph idx="1"/>
          </p:nvPr>
        </p:nvSpPr>
        <p:spPr/>
        <p:txBody>
          <a:bodyPr/>
          <a:lstStyle/>
          <a:p>
            <a:r>
              <a:rPr lang="en-US" dirty="0" smtClean="0"/>
              <a:t>How do you know Mercedes recognizes </a:t>
            </a:r>
            <a:r>
              <a:rPr lang="en-US" dirty="0" err="1" smtClean="0"/>
              <a:t>Dantes</a:t>
            </a:r>
            <a:r>
              <a:rPr lang="en-US" dirty="0" smtClean="0"/>
              <a:t>?</a:t>
            </a:r>
            <a:endParaRPr lang="en-US" dirty="0"/>
          </a:p>
        </p:txBody>
      </p:sp>
    </p:spTree>
    <p:extLst>
      <p:ext uri="{BB962C8B-B14F-4D97-AF65-F5344CB8AC3E}">
        <p14:creationId xmlns:p14="http://schemas.microsoft.com/office/powerpoint/2010/main" val="15002864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Valentine’s Grandmother</a:t>
            </a:r>
            <a:endParaRPr lang="en-US" dirty="0"/>
          </a:p>
        </p:txBody>
      </p:sp>
      <p:sp>
        <p:nvSpPr>
          <p:cNvPr id="3" name="Content Placeholder 2"/>
          <p:cNvSpPr>
            <a:spLocks noGrp="1"/>
          </p:cNvSpPr>
          <p:nvPr>
            <p:ph idx="1"/>
          </p:nvPr>
        </p:nvSpPr>
        <p:spPr/>
        <p:txBody>
          <a:bodyPr/>
          <a:lstStyle/>
          <a:p>
            <a:r>
              <a:rPr lang="en-US" dirty="0" smtClean="0"/>
              <a:t>What is implied about the illness of Valentine’s grandmother? Explain.</a:t>
            </a:r>
          </a:p>
          <a:p>
            <a:r>
              <a:rPr lang="en-US" dirty="0" smtClean="0"/>
              <a:t>Why is Valentine’s grandmother so intent on her marriage taking place quickly?</a:t>
            </a:r>
            <a:endParaRPr lang="en-US" dirty="0"/>
          </a:p>
        </p:txBody>
      </p:sp>
    </p:spTree>
    <p:extLst>
      <p:ext uri="{BB962C8B-B14F-4D97-AF65-F5344CB8AC3E}">
        <p14:creationId xmlns:p14="http://schemas.microsoft.com/office/powerpoint/2010/main" val="2480059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Count of Monte Cristo</a:t>
            </a:r>
            <a:endParaRPr lang="en-US" dirty="0"/>
          </a:p>
        </p:txBody>
      </p:sp>
      <p:sp>
        <p:nvSpPr>
          <p:cNvPr id="3" name="Subtitle 2"/>
          <p:cNvSpPr>
            <a:spLocks noGrp="1"/>
          </p:cNvSpPr>
          <p:nvPr>
            <p:ph type="subTitle" idx="1"/>
          </p:nvPr>
        </p:nvSpPr>
        <p:spPr/>
        <p:txBody>
          <a:bodyPr/>
          <a:lstStyle/>
          <a:p>
            <a:r>
              <a:rPr lang="en-US" dirty="0" smtClean="0"/>
              <a:t>pp. 29-58</a:t>
            </a:r>
            <a:endParaRPr lang="en-US" dirty="0"/>
          </a:p>
        </p:txBody>
      </p:sp>
    </p:spTree>
    <p:extLst>
      <p:ext uri="{BB962C8B-B14F-4D97-AF65-F5344CB8AC3E}">
        <p14:creationId xmlns:p14="http://schemas.microsoft.com/office/powerpoint/2010/main" val="9543426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Villefort</a:t>
            </a:r>
            <a:endParaRPr lang="en-US" dirty="0"/>
          </a:p>
        </p:txBody>
      </p:sp>
      <p:sp>
        <p:nvSpPr>
          <p:cNvPr id="3" name="Content Placeholder 2"/>
          <p:cNvSpPr>
            <a:spLocks noGrp="1"/>
          </p:cNvSpPr>
          <p:nvPr>
            <p:ph idx="1"/>
          </p:nvPr>
        </p:nvSpPr>
        <p:spPr/>
        <p:txBody>
          <a:bodyPr/>
          <a:lstStyle/>
          <a:p>
            <a:r>
              <a:rPr lang="en-US" dirty="0" smtClean="0"/>
              <a:t>Describe </a:t>
            </a:r>
            <a:r>
              <a:rPr lang="en-US" dirty="0" err="1" smtClean="0"/>
              <a:t>Villefort</a:t>
            </a:r>
            <a:r>
              <a:rPr lang="en-US" dirty="0" smtClean="0"/>
              <a:t> and discuss his relationship with his father</a:t>
            </a:r>
          </a:p>
          <a:p>
            <a:pPr lvl="1"/>
            <a:r>
              <a:rPr lang="en-US" dirty="0" smtClean="0"/>
              <a:t>What is his relationship with Renee?</a:t>
            </a:r>
          </a:p>
          <a:p>
            <a:pPr lvl="1"/>
            <a:r>
              <a:rPr lang="en-US" dirty="0" smtClean="0"/>
              <a:t>What is the Deputy </a:t>
            </a:r>
            <a:r>
              <a:rPr lang="en-US" dirty="0" err="1" smtClean="0"/>
              <a:t>Procureur</a:t>
            </a:r>
            <a:r>
              <a:rPr lang="en-US" dirty="0" smtClean="0"/>
              <a:t> du </a:t>
            </a:r>
            <a:r>
              <a:rPr lang="en-US" dirty="0" err="1" smtClean="0"/>
              <a:t>Roi</a:t>
            </a:r>
            <a:r>
              <a:rPr lang="en-US" dirty="0" smtClean="0"/>
              <a:t>?</a:t>
            </a:r>
          </a:p>
          <a:p>
            <a:r>
              <a:rPr lang="en-US" dirty="0" smtClean="0"/>
              <a:t>Analyze </a:t>
            </a:r>
            <a:r>
              <a:rPr lang="en-US" dirty="0" err="1" smtClean="0"/>
              <a:t>Villefort’s</a:t>
            </a:r>
            <a:r>
              <a:rPr lang="en-US" dirty="0" smtClean="0"/>
              <a:t> inquisition of </a:t>
            </a:r>
            <a:r>
              <a:rPr lang="en-US" dirty="0" err="1" smtClean="0"/>
              <a:t>Dantes</a:t>
            </a:r>
            <a:r>
              <a:rPr lang="en-US" dirty="0" smtClean="0"/>
              <a:t> and why he sends him to prison</a:t>
            </a:r>
          </a:p>
          <a:p>
            <a:pPr lvl="1"/>
            <a:r>
              <a:rPr lang="en-US" dirty="0" smtClean="0"/>
              <a:t>When </a:t>
            </a:r>
            <a:r>
              <a:rPr lang="en-US" dirty="0" err="1" smtClean="0"/>
              <a:t>Villefort</a:t>
            </a:r>
            <a:r>
              <a:rPr lang="en-US" dirty="0" smtClean="0"/>
              <a:t> burns the letter, </a:t>
            </a:r>
            <a:r>
              <a:rPr lang="en-US" dirty="0" err="1" smtClean="0"/>
              <a:t>Dantes</a:t>
            </a:r>
            <a:r>
              <a:rPr lang="en-US" dirty="0" smtClean="0"/>
              <a:t> believes this is helpful to him. How does he misread </a:t>
            </a:r>
            <a:r>
              <a:rPr lang="en-US" dirty="0" err="1" smtClean="0"/>
              <a:t>Villefort’s</a:t>
            </a:r>
            <a:r>
              <a:rPr lang="en-US" dirty="0" smtClean="0"/>
              <a:t> motivation?</a:t>
            </a:r>
          </a:p>
          <a:p>
            <a:pPr lvl="1"/>
            <a:endParaRPr lang="en-US" dirty="0"/>
          </a:p>
        </p:txBody>
      </p:sp>
    </p:spTree>
    <p:extLst>
      <p:ext uri="{BB962C8B-B14F-4D97-AF65-F5344CB8AC3E}">
        <p14:creationId xmlns:p14="http://schemas.microsoft.com/office/powerpoint/2010/main" val="9499625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Chateau </a:t>
            </a:r>
            <a:r>
              <a:rPr lang="en-US" dirty="0" err="1" smtClean="0"/>
              <a:t>D’if</a:t>
            </a:r>
            <a:endParaRPr lang="en-US" dirty="0"/>
          </a:p>
        </p:txBody>
      </p:sp>
      <p:sp>
        <p:nvSpPr>
          <p:cNvPr id="5" name="Content Placeholder 4"/>
          <p:cNvSpPr>
            <a:spLocks noGrp="1"/>
          </p:cNvSpPr>
          <p:nvPr>
            <p:ph sz="half" idx="1"/>
          </p:nvPr>
        </p:nvSpPr>
        <p:spPr/>
        <p:txBody>
          <a:bodyPr/>
          <a:lstStyle/>
          <a:p>
            <a:r>
              <a:rPr lang="en-US" dirty="0" smtClean="0"/>
              <a:t>Describe the Chateau </a:t>
            </a:r>
            <a:r>
              <a:rPr lang="en-US" dirty="0" err="1" smtClean="0"/>
              <a:t>D’if</a:t>
            </a:r>
            <a:endParaRPr lang="en-US" dirty="0" smtClean="0"/>
          </a:p>
          <a:p>
            <a:r>
              <a:rPr lang="en-US" dirty="0" smtClean="0"/>
              <a:t>Describe its effect on </a:t>
            </a:r>
            <a:r>
              <a:rPr lang="en-US" dirty="0" err="1" smtClean="0"/>
              <a:t>Dantes</a:t>
            </a:r>
            <a:endParaRPr lang="en-US" dirty="0"/>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64767" y="2603500"/>
            <a:ext cx="4891160" cy="3916825"/>
          </a:xfrm>
        </p:spPr>
      </p:pic>
    </p:spTree>
    <p:extLst>
      <p:ext uri="{BB962C8B-B14F-4D97-AF65-F5344CB8AC3E}">
        <p14:creationId xmlns:p14="http://schemas.microsoft.com/office/powerpoint/2010/main" val="25982243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Political Climate</a:t>
            </a:r>
            <a:endParaRPr lang="en-US" dirty="0"/>
          </a:p>
        </p:txBody>
      </p:sp>
      <p:sp>
        <p:nvSpPr>
          <p:cNvPr id="3" name="Content Placeholder 2"/>
          <p:cNvSpPr>
            <a:spLocks noGrp="1"/>
          </p:cNvSpPr>
          <p:nvPr>
            <p:ph idx="1"/>
          </p:nvPr>
        </p:nvSpPr>
        <p:spPr/>
        <p:txBody>
          <a:bodyPr/>
          <a:lstStyle/>
          <a:p>
            <a:r>
              <a:rPr lang="en-US" dirty="0" smtClean="0"/>
              <a:t>How do you know the political climate is very uncertain during this time period?</a:t>
            </a:r>
          </a:p>
          <a:p>
            <a:pPr lvl="1"/>
            <a:r>
              <a:rPr lang="en-US" dirty="0" smtClean="0"/>
              <a:t>Specific examples!</a:t>
            </a:r>
          </a:p>
          <a:p>
            <a:r>
              <a:rPr lang="en-US" dirty="0" smtClean="0"/>
              <a:t>How does </a:t>
            </a:r>
            <a:r>
              <a:rPr lang="en-US" dirty="0" err="1" smtClean="0"/>
              <a:t>Villefort</a:t>
            </a:r>
            <a:r>
              <a:rPr lang="en-US" dirty="0" smtClean="0"/>
              <a:t> misrepresent </a:t>
            </a:r>
            <a:r>
              <a:rPr lang="en-US" dirty="0" err="1" smtClean="0"/>
              <a:t>Dantes</a:t>
            </a:r>
            <a:r>
              <a:rPr lang="en-US" dirty="0" smtClean="0"/>
              <a:t>?</a:t>
            </a:r>
          </a:p>
          <a:p>
            <a:r>
              <a:rPr lang="en-US" dirty="0" smtClean="0"/>
              <a:t>What does the King say about </a:t>
            </a:r>
            <a:r>
              <a:rPr lang="en-US" dirty="0" err="1" smtClean="0"/>
              <a:t>Villefort</a:t>
            </a:r>
            <a:r>
              <a:rPr lang="en-US" dirty="0" smtClean="0"/>
              <a:t>?</a:t>
            </a:r>
          </a:p>
          <a:p>
            <a:pPr lvl="1"/>
            <a:r>
              <a:rPr lang="en-US" dirty="0" smtClean="0"/>
              <a:t>“…he would sacrifice everything to gain his own end, even his father.”</a:t>
            </a:r>
            <a:endParaRPr lang="en-US" dirty="0"/>
          </a:p>
        </p:txBody>
      </p:sp>
    </p:spTree>
    <p:extLst>
      <p:ext uri="{BB962C8B-B14F-4D97-AF65-F5344CB8AC3E}">
        <p14:creationId xmlns:p14="http://schemas.microsoft.com/office/powerpoint/2010/main" val="146157427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FFC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EC7F02AD-9687-440F-A9DF-FAA6F22270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12181</TotalTime>
  <Words>4441</Words>
  <Application>Microsoft Office PowerPoint</Application>
  <PresentationFormat>Widescreen</PresentationFormat>
  <Paragraphs>325</Paragraphs>
  <Slides>54</Slides>
  <Notes>54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54</vt:i4>
      </vt:variant>
    </vt:vector>
  </HeadingPairs>
  <TitlesOfParts>
    <vt:vector size="59" baseType="lpstr">
      <vt:lpstr>Arial</vt:lpstr>
      <vt:lpstr>Calibri</vt:lpstr>
      <vt:lpstr>Century Gothic</vt:lpstr>
      <vt:lpstr>Wingdings 3</vt:lpstr>
      <vt:lpstr>Ion Boardroom</vt:lpstr>
      <vt:lpstr>The Count of Monte Cristo</vt:lpstr>
      <vt:lpstr>The Pharoan and Edmond Dantes</vt:lpstr>
      <vt:lpstr>Dantes’ Relationships</vt:lpstr>
      <vt:lpstr>Key Characters</vt:lpstr>
      <vt:lpstr>One Fatal Stop</vt:lpstr>
      <vt:lpstr>The Count of Monte Cristo</vt:lpstr>
      <vt:lpstr>Villefort</vt:lpstr>
      <vt:lpstr>Chateau D’if</vt:lpstr>
      <vt:lpstr>Political Climate</vt:lpstr>
      <vt:lpstr>Significant Reactions</vt:lpstr>
      <vt:lpstr>The Count of Monte Cristo</vt:lpstr>
      <vt:lpstr>Historical Events and Their Impacts</vt:lpstr>
      <vt:lpstr>Dantes’ Prison Mentality</vt:lpstr>
      <vt:lpstr>Abbe Faria</vt:lpstr>
      <vt:lpstr>Comparisons</vt:lpstr>
      <vt:lpstr>The Count of Monte Cristo</vt:lpstr>
      <vt:lpstr>Faria’s Past</vt:lpstr>
      <vt:lpstr>Escape!</vt:lpstr>
      <vt:lpstr>The Count of Monte Cristo</vt:lpstr>
      <vt:lpstr>Treasure! Homecoming!</vt:lpstr>
      <vt:lpstr>False Identities</vt:lpstr>
      <vt:lpstr>The Count of Monte Cristo</vt:lpstr>
      <vt:lpstr>Morrel and His Misfortunes</vt:lpstr>
      <vt:lpstr>Morrel’s Children</vt:lpstr>
      <vt:lpstr>Shift in Focus</vt:lpstr>
      <vt:lpstr>Albert’s Interest in Rome?</vt:lpstr>
      <vt:lpstr>Additional Identity</vt:lpstr>
      <vt:lpstr>The Count of Monte Cristo</vt:lpstr>
      <vt:lpstr>Debt and Vengeance</vt:lpstr>
      <vt:lpstr>New Characters</vt:lpstr>
      <vt:lpstr>The Count of Monte Cristo </vt:lpstr>
      <vt:lpstr>Visiting Paris</vt:lpstr>
      <vt:lpstr>Mercedes and Monte Cristo</vt:lpstr>
      <vt:lpstr>Danglars and Monte Cristo</vt:lpstr>
      <vt:lpstr>New Characters</vt:lpstr>
      <vt:lpstr>The Count of Monte Cristo</vt:lpstr>
      <vt:lpstr>Danglars’ Horses</vt:lpstr>
      <vt:lpstr>Haydee</vt:lpstr>
      <vt:lpstr>Visiting Max</vt:lpstr>
      <vt:lpstr>Visiting Villefort</vt:lpstr>
      <vt:lpstr>New Characters</vt:lpstr>
      <vt:lpstr>The Count of Monte Cristo</vt:lpstr>
      <vt:lpstr>Furthering Relationships</vt:lpstr>
      <vt:lpstr>Revenge, revenge, revenge…</vt:lpstr>
      <vt:lpstr>The Count of Monte Cristo</vt:lpstr>
      <vt:lpstr>Danglars’ Loss of Wealth</vt:lpstr>
      <vt:lpstr>Auteuil</vt:lpstr>
      <vt:lpstr>Albert and Eugenie</vt:lpstr>
      <vt:lpstr>Debray and Madame Danglars</vt:lpstr>
      <vt:lpstr>The Count of Monte Cristo</vt:lpstr>
      <vt:lpstr>Summer Ball</vt:lpstr>
      <vt:lpstr>St. Meran</vt:lpstr>
      <vt:lpstr>Mercedes and Dantes</vt:lpstr>
      <vt:lpstr>Valentine’s Grandmother</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Count of Monte Cristo</dc:title>
  <dc:creator>Cotton, Aleecia</dc:creator>
  <cp:lastModifiedBy>Cotton, Aleecia</cp:lastModifiedBy>
  <cp:revision>30</cp:revision>
  <cp:lastPrinted>2015-03-17T12:18:46Z</cp:lastPrinted>
  <dcterms:created xsi:type="dcterms:W3CDTF">2015-03-05T15:59:43Z</dcterms:created>
  <dcterms:modified xsi:type="dcterms:W3CDTF">2015-03-18T15:34:19Z</dcterms:modified>
</cp:coreProperties>
</file>