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sldIdLst>
    <p:sldId id="256" r:id="rId2"/>
    <p:sldId id="257" r:id="rId3"/>
    <p:sldId id="260" r:id="rId4"/>
    <p:sldId id="264" r:id="rId5"/>
    <p:sldId id="270" r:id="rId6"/>
    <p:sldId id="271" r:id="rId7"/>
    <p:sldId id="262" r:id="rId8"/>
    <p:sldId id="265" r:id="rId9"/>
    <p:sldId id="266" r:id="rId10"/>
    <p:sldId id="267" r:id="rId11"/>
    <p:sldId id="269" r:id="rId12"/>
    <p:sldId id="268"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33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30DF1D06-13BA-4326-939C-0D86FE250896}" type="datetime1">
              <a:rPr lang="en-US"/>
              <a:pPr/>
              <a:t>4/17/2012</a:t>
            </a:fld>
            <a:endParaRPr lang="en-US"/>
          </a:p>
        </p:txBody>
      </p:sp>
      <p:sp>
        <p:nvSpPr>
          <p:cNvPr id="31748" name="Placeholder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379A7B4C-044C-4E0C-B898-8A76698B5F4B}" type="slidenum">
              <a:rPr lang="en-US"/>
              <a:pPr/>
              <a:t>‹#›</a:t>
            </a:fld>
            <a:endParaRPr lang="en-US"/>
          </a:p>
        </p:txBody>
      </p:sp>
    </p:spTree>
    <p:extLst>
      <p:ext uri="{BB962C8B-B14F-4D97-AF65-F5344CB8AC3E}">
        <p14:creationId xmlns:p14="http://schemas.microsoft.com/office/powerpoint/2010/main" val="189715463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ceholder 2"/>
          <p:cNvSpPr>
            <a:spLocks noGrp="1" noRot="1" noChangeAspect="1" noChangeArrowheads="1" noTextEdit="1"/>
          </p:cNvSpPr>
          <p:nvPr>
            <p:ph type="sldImg"/>
          </p:nvPr>
        </p:nvSpPr>
        <p:spPr>
          <a:ln/>
        </p:spPr>
      </p:sp>
      <p:sp>
        <p:nvSpPr>
          <p:cNvPr id="32771"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ceholder 2"/>
          <p:cNvSpPr>
            <a:spLocks noGrp="1" noRot="1" noChangeAspect="1" noChangeArrowheads="1" noTextEdit="1"/>
          </p:cNvSpPr>
          <p:nvPr>
            <p:ph type="sldImg"/>
          </p:nvPr>
        </p:nvSpPr>
        <p:spPr>
          <a:ln/>
        </p:spPr>
      </p:sp>
      <p:sp>
        <p:nvSpPr>
          <p:cNvPr id="43011"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ceholder 2"/>
          <p:cNvSpPr>
            <a:spLocks noGrp="1" noRot="1" noChangeAspect="1" noChangeArrowheads="1" noTextEdit="1"/>
          </p:cNvSpPr>
          <p:nvPr>
            <p:ph type="sldImg"/>
          </p:nvPr>
        </p:nvSpPr>
        <p:spPr>
          <a:ln/>
        </p:spPr>
      </p:sp>
      <p:sp>
        <p:nvSpPr>
          <p:cNvPr id="44035"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ceholder 2"/>
          <p:cNvSpPr>
            <a:spLocks noGrp="1" noRot="1" noChangeAspect="1" noChangeArrowheads="1" noTextEdit="1"/>
          </p:cNvSpPr>
          <p:nvPr>
            <p:ph type="sldImg"/>
          </p:nvPr>
        </p:nvSpPr>
        <p:spPr>
          <a:ln/>
        </p:spPr>
      </p:sp>
      <p:sp>
        <p:nvSpPr>
          <p:cNvPr id="45059"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ceholder 2"/>
          <p:cNvSpPr>
            <a:spLocks noGrp="1" noRot="1" noChangeAspect="1" noChangeArrowheads="1" noTextEdit="1"/>
          </p:cNvSpPr>
          <p:nvPr>
            <p:ph type="sldImg"/>
          </p:nvPr>
        </p:nvSpPr>
        <p:spPr>
          <a:ln/>
        </p:spPr>
      </p:sp>
      <p:sp>
        <p:nvSpPr>
          <p:cNvPr id="33795"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ceholder 2"/>
          <p:cNvSpPr>
            <a:spLocks noGrp="1" noRot="1" noChangeAspect="1" noChangeArrowheads="1" noTextEdit="1"/>
          </p:cNvSpPr>
          <p:nvPr>
            <p:ph type="sldImg"/>
          </p:nvPr>
        </p:nvSpPr>
        <p:spPr>
          <a:ln/>
        </p:spPr>
      </p:sp>
      <p:sp>
        <p:nvSpPr>
          <p:cNvPr id="35843"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laceholder 2"/>
          <p:cNvSpPr>
            <a:spLocks noGrp="1" noRot="1" noChangeAspect="1" noChangeArrowheads="1" noTextEdit="1"/>
          </p:cNvSpPr>
          <p:nvPr>
            <p:ph type="sldImg"/>
          </p:nvPr>
        </p:nvSpPr>
        <p:spPr>
          <a:ln/>
        </p:spPr>
      </p:sp>
      <p:sp>
        <p:nvSpPr>
          <p:cNvPr id="36867"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ceholder 2"/>
          <p:cNvSpPr>
            <a:spLocks noGrp="1" noRot="1" noChangeAspect="1" noChangeArrowheads="1" noTextEdit="1"/>
          </p:cNvSpPr>
          <p:nvPr>
            <p:ph type="sldImg"/>
          </p:nvPr>
        </p:nvSpPr>
        <p:spPr>
          <a:ln/>
        </p:spPr>
      </p:sp>
      <p:sp>
        <p:nvSpPr>
          <p:cNvPr id="37891"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ceholder 2"/>
          <p:cNvSpPr>
            <a:spLocks noGrp="1" noRot="1" noChangeAspect="1" noChangeArrowheads="1" noTextEdit="1"/>
          </p:cNvSpPr>
          <p:nvPr>
            <p:ph type="sldImg"/>
          </p:nvPr>
        </p:nvSpPr>
        <p:spPr>
          <a:ln/>
        </p:spPr>
      </p:sp>
      <p:sp>
        <p:nvSpPr>
          <p:cNvPr id="38915"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ceholder 2"/>
          <p:cNvSpPr>
            <a:spLocks noGrp="1" noRot="1" noChangeAspect="1" noChangeArrowheads="1" noTextEdit="1"/>
          </p:cNvSpPr>
          <p:nvPr>
            <p:ph type="sldImg"/>
          </p:nvPr>
        </p:nvSpPr>
        <p:spPr>
          <a:ln/>
        </p:spPr>
      </p:sp>
      <p:sp>
        <p:nvSpPr>
          <p:cNvPr id="39939"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ceholder 2"/>
          <p:cNvSpPr>
            <a:spLocks noGrp="1" noRot="1" noChangeAspect="1" noChangeArrowheads="1" noTextEdit="1"/>
          </p:cNvSpPr>
          <p:nvPr>
            <p:ph type="sldImg"/>
          </p:nvPr>
        </p:nvSpPr>
        <p:spPr>
          <a:ln/>
        </p:spPr>
      </p:sp>
      <p:sp>
        <p:nvSpPr>
          <p:cNvPr id="40963" name="Placeholder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ceholder 2"/>
          <p:cNvSpPr>
            <a:spLocks noGrp="1" noRot="1" noChangeAspect="1" noChangeArrowheads="1" noTextEdit="1"/>
          </p:cNvSpPr>
          <p:nvPr>
            <p:ph type="sldImg"/>
          </p:nvPr>
        </p:nvSpPr>
        <p:spPr>
          <a:ln/>
        </p:spPr>
      </p:sp>
      <p:sp>
        <p:nvSpPr>
          <p:cNvPr id="41987" name="Placeholder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1588" y="0"/>
            <a:ext cx="9145588" cy="6859588"/>
          </a:xfrm>
          <a:prstGeom prst="rect">
            <a:avLst/>
          </a:prstGeom>
          <a:noFill/>
        </p:spPr>
      </p:pic>
      <p:pic>
        <p:nvPicPr>
          <p:cNvPr id="27651" name="Picture 3"/>
          <p:cNvPicPr>
            <a:picLocks noChangeAspect="1" noChangeArrowheads="1"/>
          </p:cNvPicPr>
          <p:nvPr/>
        </p:nvPicPr>
        <p:blipFill>
          <a:blip r:embed="rId3"/>
          <a:srcRect/>
          <a:stretch>
            <a:fillRect/>
          </a:stretch>
        </p:blipFill>
        <p:spPr bwMode="auto">
          <a:xfrm>
            <a:off x="2133600" y="3124200"/>
            <a:ext cx="5459413" cy="133350"/>
          </a:xfrm>
          <a:prstGeom prst="rect">
            <a:avLst/>
          </a:prstGeom>
          <a:noFill/>
        </p:spPr>
      </p:pic>
      <p:sp>
        <p:nvSpPr>
          <p:cNvPr id="27652" name="Rectangle 4"/>
          <p:cNvSpPr>
            <a:spLocks noGrp="1" noChangeArrowheads="1"/>
          </p:cNvSpPr>
          <p:nvPr>
            <p:ph type="ctrTitle"/>
          </p:nvPr>
        </p:nvSpPr>
        <p:spPr>
          <a:xfrm>
            <a:off x="1524000" y="1752600"/>
            <a:ext cx="7162800" cy="1371600"/>
          </a:xfrm>
        </p:spPr>
        <p:txBody>
          <a:bodyPr/>
          <a:lstStyle>
            <a:lvl1pPr>
              <a:defRPr>
                <a:solidFill>
                  <a:schemeClr val="tx2"/>
                </a:solidFill>
              </a:defRPr>
            </a:lvl1pPr>
          </a:lstStyle>
          <a:p>
            <a:r>
              <a:rPr lang="en-US"/>
              <a:t>Click to edit Master title style</a:t>
            </a:r>
          </a:p>
        </p:txBody>
      </p:sp>
      <p:sp>
        <p:nvSpPr>
          <p:cNvPr id="27653" name="Rectangle 5"/>
          <p:cNvSpPr>
            <a:spLocks noGrp="1" noChangeArrowheads="1"/>
          </p:cNvSpPr>
          <p:nvPr>
            <p:ph type="subTitle" idx="1"/>
          </p:nvPr>
        </p:nvSpPr>
        <p:spPr>
          <a:xfrm>
            <a:off x="1524000" y="3352800"/>
            <a:ext cx="7162800" cy="1752600"/>
          </a:xfrm>
        </p:spPr>
        <p:txBody>
          <a:bodyPr/>
          <a:lstStyle>
            <a:lvl1pPr marL="0" indent="0" algn="ctr">
              <a:buFontTx/>
              <a:buNone/>
              <a:defRPr>
                <a:solidFill>
                  <a:schemeClr val="tx2"/>
                </a:solidFill>
              </a:defRPr>
            </a:lvl1pPr>
          </a:lstStyle>
          <a:p>
            <a:r>
              <a:rPr lang="en-US"/>
              <a:t>Click to edit Master subtitle style</a:t>
            </a:r>
          </a:p>
        </p:txBody>
      </p:sp>
      <p:sp>
        <p:nvSpPr>
          <p:cNvPr id="27654" name="Rectangle 6"/>
          <p:cNvSpPr>
            <a:spLocks noGrp="1" noChangeArrowheads="1"/>
          </p:cNvSpPr>
          <p:nvPr>
            <p:ph type="dt" sz="half" idx="2"/>
          </p:nvPr>
        </p:nvSpPr>
        <p:spPr>
          <a:xfrm>
            <a:off x="1524000" y="6248400"/>
            <a:ext cx="1905000" cy="457200"/>
          </a:xfrm>
        </p:spPr>
        <p:txBody>
          <a:bodyPr/>
          <a:lstStyle>
            <a:lvl1pPr eaLnBrk="1" hangingPunct="1">
              <a:defRPr kumimoji="1">
                <a:solidFill>
                  <a:schemeClr val="tx2"/>
                </a:solidFill>
              </a:defRPr>
            </a:lvl1pPr>
          </a:lstStyle>
          <a:p>
            <a:fld id="{36BBADE6-B812-44C2-8D18-304F27FB921F}" type="datetimeFigureOut">
              <a:rPr lang="en-US"/>
              <a:pPr/>
              <a:t>4/17/2012</a:t>
            </a:fld>
            <a:endParaRPr lang="en-US"/>
          </a:p>
        </p:txBody>
      </p:sp>
      <p:sp>
        <p:nvSpPr>
          <p:cNvPr id="27655" name="Rectangle 7"/>
          <p:cNvSpPr>
            <a:spLocks noGrp="1" noChangeArrowheads="1"/>
          </p:cNvSpPr>
          <p:nvPr>
            <p:ph type="ftr" sz="quarter" idx="3"/>
          </p:nvPr>
        </p:nvSpPr>
        <p:spPr>
          <a:xfrm>
            <a:off x="3657600" y="6248400"/>
            <a:ext cx="2895600" cy="457200"/>
          </a:xfrm>
        </p:spPr>
        <p:txBody>
          <a:bodyPr/>
          <a:lstStyle>
            <a:lvl1pPr eaLnBrk="1" hangingPunct="1">
              <a:defRPr kumimoji="1">
                <a:solidFill>
                  <a:schemeClr val="tx2"/>
                </a:solidFill>
              </a:defRPr>
            </a:lvl1pPr>
          </a:lstStyle>
          <a:p>
            <a:endParaRPr lang="en-US"/>
          </a:p>
        </p:txBody>
      </p:sp>
      <p:sp>
        <p:nvSpPr>
          <p:cNvPr id="27656" name="Rectangle 8"/>
          <p:cNvSpPr>
            <a:spLocks noGrp="1" noChangeArrowheads="1"/>
          </p:cNvSpPr>
          <p:nvPr>
            <p:ph type="sldNum" sz="quarter" idx="4"/>
          </p:nvPr>
        </p:nvSpPr>
        <p:spPr>
          <a:xfrm>
            <a:off x="6781800" y="6248400"/>
            <a:ext cx="1905000" cy="457200"/>
          </a:xfrm>
        </p:spPr>
        <p:txBody>
          <a:bodyPr/>
          <a:lstStyle>
            <a:lvl1pPr eaLnBrk="1" hangingPunct="1">
              <a:defRPr kumimoji="1">
                <a:solidFill>
                  <a:schemeClr val="tx2"/>
                </a:solidFill>
              </a:defRPr>
            </a:lvl1pPr>
          </a:lstStyle>
          <a:p>
            <a:fld id="{6095DDA6-0769-451E-9098-1C72B08A3F9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6984E6F-3E42-4E67-A7A9-AD79F0480874}" type="datetimeFigureOut">
              <a:rPr lang="en-US"/>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02A27A-E53A-4378-98D4-A703156FE5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2642002-8F2F-4E18-BC0C-62428FEA9920}" type="datetimeFigureOut">
              <a:rPr lang="en-US"/>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DC66FB-681C-4456-B836-F39A9BCFCE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437BFCA-FF51-476F-95C1-EAE0DA68E050}" type="datetimeFigureOut">
              <a:rPr lang="en-US"/>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C4E881-EB19-4F07-BB1C-DB977414F7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B4B12AD-F45F-4B39-9EE4-6D3A11FF66EF}" type="datetimeFigureOut">
              <a:rPr lang="en-US"/>
              <a:pPr/>
              <a:t>4/17/2012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8CF04-30F9-4CD1-AC74-A344E97FE53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6375C93-D540-48C8-9A87-FDE0114D7361}" type="datetimeFigureOut">
              <a:rPr lang="en-US"/>
              <a:pPr/>
              <a:t>4/17/2012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EE7383-C4CD-4690-889D-C9E33DA64B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98DCC2B5-5C9B-4F5A-9001-FD1A532F15C4}" type="datetimeFigureOut">
              <a:rPr lang="en-US"/>
              <a:pPr/>
              <a:t>4/17/2012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9EE24FF-7C41-41EB-9FF3-7ABF7EE685F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9B5DF90B-0AA7-44BF-A792-C11903CA1FC6}" type="datetimeFigureOut">
              <a:rPr lang="en-US"/>
              <a:pPr/>
              <a:t>4/17/2012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238F285-A08F-487F-97AF-11242209E39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782EA4-F29A-4BEF-8D69-970D0F319E56}" type="datetimeFigureOut">
              <a:rPr lang="en-US"/>
              <a:pPr/>
              <a:t>4/17/2012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243D9F-8973-4954-8612-A2F47399226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310A2EA-2D0F-4E69-92BD-47F5146CB35B}" type="datetimeFigureOut">
              <a:rPr lang="en-US"/>
              <a:pPr/>
              <a:t>4/17/2012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55ABB2-0CB8-46E4-97B8-48CACCEBACB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885CFEA-9D9B-45A4-B248-E53D61B434F3}" type="datetimeFigureOut">
              <a:rPr lang="en-US"/>
              <a:pPr/>
              <a:t>4/17/2012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6257B5-6884-473B-8CCF-B9A254DEF3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13"/>
          <a:srcRect/>
          <a:stretch>
            <a:fillRect/>
          </a:stretch>
        </p:blipFill>
        <p:spPr bwMode="auto">
          <a:xfrm>
            <a:off x="-1588" y="-1588"/>
            <a:ext cx="9145588" cy="6859588"/>
          </a:xfrm>
          <a:prstGeom prst="rect">
            <a:avLst/>
          </a:prstGeom>
          <a:noFill/>
        </p:spPr>
      </p:pic>
      <p:pic>
        <p:nvPicPr>
          <p:cNvPr id="26627" name="Picture 3"/>
          <p:cNvPicPr>
            <a:picLocks noChangeAspect="1" noChangeArrowheads="1"/>
          </p:cNvPicPr>
          <p:nvPr/>
        </p:nvPicPr>
        <p:blipFill>
          <a:blip r:embed="rId14"/>
          <a:srcRect/>
          <a:stretch>
            <a:fillRect/>
          </a:stretch>
        </p:blipFill>
        <p:spPr bwMode="auto">
          <a:xfrm>
            <a:off x="1150938" y="1676400"/>
            <a:ext cx="6697662" cy="123825"/>
          </a:xfrm>
          <a:prstGeom prst="rect">
            <a:avLst/>
          </a:prstGeom>
          <a:noFill/>
        </p:spPr>
      </p:pic>
      <p:sp>
        <p:nvSpPr>
          <p:cNvPr id="26628" name="Rectangle 4"/>
          <p:cNvSpPr>
            <a:spLocks noGrp="1" noChangeArrowheads="1"/>
          </p:cNvSpPr>
          <p:nvPr>
            <p:ph type="title"/>
          </p:nvPr>
        </p:nvSpPr>
        <p:spPr bwMode="auto">
          <a:xfrm>
            <a:off x="685800" y="533400"/>
            <a:ext cx="77724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9" name="Rectangle 5"/>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dt" sz="half" idx="2"/>
          </p:nvPr>
        </p:nvSpPr>
        <p:spPr bwMode="auto">
          <a:xfrm>
            <a:off x="685800" y="61372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fld id="{F5451C29-1AE5-4DF4-BC48-EB53FAE8A8B7}" type="datetimeFigureOut">
              <a:rPr lang="en-US"/>
              <a:pPr/>
              <a:t>4/17/2012</a:t>
            </a:fld>
            <a:endParaRPr lang="en-US"/>
          </a:p>
        </p:txBody>
      </p:sp>
      <p:sp>
        <p:nvSpPr>
          <p:cNvPr id="26631" name="Rectangle 7"/>
          <p:cNvSpPr>
            <a:spLocks noGrp="1" noChangeArrowheads="1"/>
          </p:cNvSpPr>
          <p:nvPr>
            <p:ph type="ftr" sz="quarter" idx="3"/>
          </p:nvPr>
        </p:nvSpPr>
        <p:spPr bwMode="auto">
          <a:xfrm>
            <a:off x="3124200" y="6137275"/>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26632" name="Rectangle 8"/>
          <p:cNvSpPr>
            <a:spLocks noGrp="1" noChangeArrowheads="1"/>
          </p:cNvSpPr>
          <p:nvPr>
            <p:ph type="sldNum" sz="quarter" idx="4"/>
          </p:nvPr>
        </p:nvSpPr>
        <p:spPr bwMode="auto">
          <a:xfrm>
            <a:off x="6553200" y="61372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5A502E30-2197-4A3F-B416-BC0486A1BDA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b="1">
          <a:solidFill>
            <a:schemeClr val="tx1"/>
          </a:solidFill>
          <a:latin typeface="+mj-lt"/>
          <a:ea typeface="+mj-ea"/>
          <a:cs typeface="+mj-cs"/>
        </a:defRPr>
      </a:lvl1pPr>
      <a:lvl2pPr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2pPr>
      <a:lvl3pPr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3pPr>
      <a:lvl4pPr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4pPr>
      <a:lvl5pPr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5pPr>
      <a:lvl6pPr marL="457200"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6pPr>
      <a:lvl7pPr marL="914400"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7pPr>
      <a:lvl8pPr marL="1371600"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8pPr>
      <a:lvl9pPr marL="1828800" algn="ctr" rtl="0" fontAlgn="base">
        <a:spcBef>
          <a:spcPct val="0"/>
        </a:spcBef>
        <a:spcAft>
          <a:spcPct val="0"/>
        </a:spcAft>
        <a:defRPr kumimoji="1" sz="4400" b="1">
          <a:solidFill>
            <a:schemeClr val="tx1"/>
          </a:solidFill>
          <a:latin typeface="Arial" pitchFamily="-72" charset="0"/>
          <a:ea typeface="ＭＳ Ｐゴシック" pitchFamily="-72" charset="-128"/>
          <a:cs typeface="ＭＳ Ｐゴシック" pitchFamily="-72"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506413"/>
            <a:ext cx="7772400" cy="1470025"/>
          </a:xfrm>
        </p:spPr>
        <p:txBody>
          <a:bodyPr anchor="ctr"/>
          <a:lstStyle/>
          <a:p>
            <a:r>
              <a:rPr kumimoji="0" lang="en-US">
                <a:solidFill>
                  <a:schemeClr val="tx2"/>
                </a:solidFill>
              </a:rPr>
              <a:t>The Crucible</a:t>
            </a:r>
          </a:p>
        </p:txBody>
      </p:sp>
      <p:sp>
        <p:nvSpPr>
          <p:cNvPr id="3" name="Subtitle 2"/>
          <p:cNvSpPr>
            <a:spLocks noGrp="1"/>
          </p:cNvSpPr>
          <p:nvPr>
            <p:ph type="subTitle" idx="4294967295"/>
          </p:nvPr>
        </p:nvSpPr>
        <p:spPr>
          <a:xfrm>
            <a:off x="1549400" y="2933700"/>
            <a:ext cx="6045200" cy="1593850"/>
          </a:xfrm>
        </p:spPr>
        <p:txBody>
          <a:bodyPr>
            <a:normAutofit/>
          </a:bodyPr>
          <a:lstStyle/>
          <a:p>
            <a:pPr marL="0" indent="0" algn="ctr">
              <a:buFontTx/>
              <a:buNone/>
            </a:pPr>
            <a:r>
              <a:rPr kumimoji="0" lang="en-US">
                <a:solidFill>
                  <a:srgbClr val="898989"/>
                </a:solidFill>
              </a:rPr>
              <a:t>By Arthur Miller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4"/>
          <p:cNvSpPr>
            <a:spLocks noGrp="1"/>
          </p:cNvSpPr>
          <p:nvPr>
            <p:ph type="title" idx="4294967295"/>
          </p:nvPr>
        </p:nvSpPr>
        <p:spPr/>
        <p:txBody>
          <a:bodyPr anchor="ctr"/>
          <a:lstStyle/>
          <a:p>
            <a:r>
              <a:rPr kumimoji="0" lang="en-US"/>
              <a:t>Themes: A Play About Power</a:t>
            </a:r>
          </a:p>
        </p:txBody>
      </p:sp>
      <p:sp>
        <p:nvSpPr>
          <p:cNvPr id="23554" name="Content Placeholder 5"/>
          <p:cNvSpPr>
            <a:spLocks noGrp="1"/>
          </p:cNvSpPr>
          <p:nvPr>
            <p:ph idx="4294967295"/>
          </p:nvPr>
        </p:nvSpPr>
        <p:spPr/>
        <p:txBody>
          <a:bodyPr/>
          <a:lstStyle/>
          <a:p>
            <a:r>
              <a:rPr kumimoji="0" lang="en-US"/>
              <a:t>This play explores:</a:t>
            </a:r>
          </a:p>
          <a:p>
            <a:pPr lvl="1"/>
            <a:r>
              <a:rPr kumimoji="0" lang="en-US"/>
              <a:t>The mechanisms by which power is maintained, challenged, lost</a:t>
            </a:r>
          </a:p>
          <a:p>
            <a:pPr lvl="1"/>
            <a:r>
              <a:rPr kumimoji="0" lang="en-US"/>
              <a:t>The seductiveness of power</a:t>
            </a:r>
          </a:p>
          <a:p>
            <a:pPr lvl="1"/>
            <a:r>
              <a:rPr kumimoji="0" lang="en-US"/>
              <a:t>The power of guilt</a:t>
            </a:r>
          </a:p>
          <a:p>
            <a:pPr lvl="1"/>
            <a:r>
              <a:rPr kumimoji="0" lang="en-US"/>
              <a:t>How power equals the ability to determine what is real</a:t>
            </a:r>
          </a:p>
          <a:p>
            <a:pPr lvl="1"/>
            <a:r>
              <a:rPr kumimoji="0" lang="en-US"/>
              <a:t>The power of life and death</a:t>
            </a:r>
          </a:p>
          <a:p>
            <a:endParaRPr kumimoji="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nchor="ctr"/>
          <a:lstStyle/>
          <a:p>
            <a:r>
              <a:rPr kumimoji="0" lang="en-US"/>
              <a:t>Themes: A Play About Perfection</a:t>
            </a:r>
          </a:p>
        </p:txBody>
      </p:sp>
      <p:sp>
        <p:nvSpPr>
          <p:cNvPr id="24578" name="Content Placeholder 2"/>
          <p:cNvSpPr>
            <a:spLocks noGrp="1"/>
          </p:cNvSpPr>
          <p:nvPr>
            <p:ph idx="4294967295"/>
          </p:nvPr>
        </p:nvSpPr>
        <p:spPr/>
        <p:txBody>
          <a:bodyPr/>
          <a:lstStyle/>
          <a:p>
            <a:r>
              <a:rPr kumimoji="0" lang="en-US"/>
              <a:t>The Puritans: A city on a hill. </a:t>
            </a:r>
          </a:p>
          <a:p>
            <a:r>
              <a:rPr kumimoji="0" lang="en-US"/>
              <a:t>Belief in unique virtues.</a:t>
            </a:r>
          </a:p>
          <a:p>
            <a:r>
              <a:rPr kumimoji="0" lang="en-US"/>
              <a:t>Society that seeks to sustain a dream of perfection by denying all possibility of imperfection.</a:t>
            </a:r>
          </a:p>
          <a:p>
            <a:r>
              <a:rPr kumimoji="0" lang="en-US"/>
              <a:t>“Evil can only be external, for theirs is a city on a hill” (Bigsby xxv).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nchor="ctr"/>
          <a:lstStyle/>
          <a:p>
            <a:r>
              <a:rPr kumimoji="0" lang="en-US"/>
              <a:t>A Tragedy</a:t>
            </a:r>
          </a:p>
        </p:txBody>
      </p:sp>
      <p:sp>
        <p:nvSpPr>
          <p:cNvPr id="5" name="Content Placeholder 4"/>
          <p:cNvSpPr>
            <a:spLocks noGrp="1"/>
          </p:cNvSpPr>
          <p:nvPr>
            <p:ph sz="half" idx="4294967295"/>
          </p:nvPr>
        </p:nvSpPr>
        <p:spPr/>
        <p:txBody>
          <a:bodyPr>
            <a:normAutofit/>
          </a:bodyPr>
          <a:lstStyle/>
          <a:p>
            <a:pPr>
              <a:lnSpc>
                <a:spcPct val="80000"/>
              </a:lnSpc>
            </a:pPr>
            <a:r>
              <a:rPr kumimoji="0" lang="en-US" sz="2800"/>
              <a:t>A tragedy is a story wherein individuals confront powerful forces and reveal the depth of human nature even the face of failure.</a:t>
            </a:r>
          </a:p>
          <a:p>
            <a:pPr>
              <a:lnSpc>
                <a:spcPct val="80000"/>
              </a:lnSpc>
            </a:pPr>
            <a:r>
              <a:rPr kumimoji="0" lang="en-US" sz="2800"/>
              <a:t>A tragic flaw is an error or defect that leads to the downfall of the hero.</a:t>
            </a:r>
          </a:p>
          <a:p>
            <a:pPr>
              <a:lnSpc>
                <a:spcPct val="80000"/>
              </a:lnSpc>
            </a:pPr>
            <a:r>
              <a:rPr kumimoji="0" lang="en-US" sz="2800"/>
              <a:t>This play is a tragedy for an individual and a tragedy for a community.</a:t>
            </a:r>
            <a:endParaRPr kumimoji="0" lang="en-US" sz="3000"/>
          </a:p>
          <a:p>
            <a:pPr>
              <a:lnSpc>
                <a:spcPct val="80000"/>
              </a:lnSpc>
              <a:buFontTx/>
              <a:buNone/>
            </a:pPr>
            <a:endParaRPr kumimoji="0" lang="en-US"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nchor="ctr"/>
          <a:lstStyle/>
          <a:p>
            <a:r>
              <a:rPr kumimoji="0" lang="en-US"/>
              <a:t>The Playwright</a:t>
            </a:r>
          </a:p>
        </p:txBody>
      </p:sp>
      <p:sp>
        <p:nvSpPr>
          <p:cNvPr id="4" name="Content Placeholder 3"/>
          <p:cNvSpPr>
            <a:spLocks noGrp="1"/>
          </p:cNvSpPr>
          <p:nvPr>
            <p:ph sz="half" idx="4294967295"/>
          </p:nvPr>
        </p:nvSpPr>
        <p:spPr>
          <a:xfrm>
            <a:off x="685800" y="1981200"/>
            <a:ext cx="3814763" cy="4114800"/>
          </a:xfrm>
        </p:spPr>
        <p:txBody>
          <a:bodyPr>
            <a:normAutofit fontScale="92500" lnSpcReduction="20000"/>
          </a:bodyPr>
          <a:lstStyle/>
          <a:p>
            <a:pPr>
              <a:lnSpc>
                <a:spcPct val="80000"/>
              </a:lnSpc>
            </a:pPr>
            <a:r>
              <a:rPr kumimoji="0" lang="en-US" sz="2400" dirty="0" smtClean="0"/>
              <a:t>Arthur Miller is a famous American </a:t>
            </a:r>
            <a:r>
              <a:rPr kumimoji="0" lang="en-US" sz="2400" dirty="0" smtClean="0"/>
              <a:t>playwright. He examines disillusioned characters and the individual conscience vs. the mob in much of his work.</a:t>
            </a:r>
          </a:p>
          <a:p>
            <a:pPr>
              <a:lnSpc>
                <a:spcPct val="80000"/>
              </a:lnSpc>
            </a:pPr>
            <a:r>
              <a:rPr kumimoji="0" lang="en-US" sz="2400" i="1" dirty="0" smtClean="0"/>
              <a:t>The </a:t>
            </a:r>
            <a:r>
              <a:rPr kumimoji="0" lang="en-US" sz="2400" i="1" dirty="0"/>
              <a:t>Crucible </a:t>
            </a:r>
            <a:r>
              <a:rPr kumimoji="0" lang="en-US" sz="2400" dirty="0"/>
              <a:t>opened in New York, NY in 1953</a:t>
            </a:r>
          </a:p>
          <a:p>
            <a:pPr>
              <a:lnSpc>
                <a:spcPct val="80000"/>
              </a:lnSpc>
            </a:pPr>
            <a:r>
              <a:rPr kumimoji="0" lang="en-US" sz="2400" dirty="0"/>
              <a:t>It tells the story of the Salem Witch Trials of 1692.</a:t>
            </a:r>
          </a:p>
          <a:p>
            <a:pPr>
              <a:lnSpc>
                <a:spcPct val="80000"/>
              </a:lnSpc>
            </a:pPr>
            <a:r>
              <a:rPr kumimoji="0" lang="en-US" sz="2400" dirty="0"/>
              <a:t>The play is also an </a:t>
            </a:r>
            <a:r>
              <a:rPr kumimoji="0" lang="en-US" sz="2400" b="1" dirty="0"/>
              <a:t>allegory </a:t>
            </a:r>
            <a:r>
              <a:rPr kumimoji="0" lang="en-US" sz="2400" dirty="0"/>
              <a:t>of the “witch-hunts” of the House Un-American Activities Committee (HUAC) led by Senator McCarthy in the 1950s.</a:t>
            </a:r>
            <a:endParaRPr kumimoji="0" lang="en-US" sz="2600" dirty="0"/>
          </a:p>
        </p:txBody>
      </p:sp>
      <p:pic>
        <p:nvPicPr>
          <p:cNvPr id="14339" name="Content Placeholder 5" descr="Miller.jpg"/>
          <p:cNvPicPr>
            <a:picLocks noGrp="1" noChangeAspect="1"/>
          </p:cNvPicPr>
          <p:nvPr>
            <p:ph sz="half" idx="4294967295"/>
          </p:nvPr>
        </p:nvPicPr>
        <p:blipFill>
          <a:blip r:embed="rId3"/>
          <a:srcRect l="-192" r="-192"/>
          <a:stretch>
            <a:fillRect/>
          </a:stretch>
        </p:blipFill>
        <p:spPr>
          <a:xfrm>
            <a:off x="4643438" y="1981200"/>
            <a:ext cx="3814762" cy="4114800"/>
          </a:xfrm>
        </p:spPr>
      </p:pic>
      <p:sp>
        <p:nvSpPr>
          <p:cNvPr id="14340" name="Rectangle 6"/>
          <p:cNvSpPr>
            <a:spLocks noChangeArrowheads="1"/>
          </p:cNvSpPr>
          <p:nvPr/>
        </p:nvSpPr>
        <p:spPr bwMode="auto">
          <a:xfrm>
            <a:off x="4500563" y="6126163"/>
            <a:ext cx="4186237" cy="396875"/>
          </a:xfrm>
          <a:prstGeom prst="rect">
            <a:avLst/>
          </a:prstGeom>
          <a:noFill/>
          <a:ln w="9525">
            <a:noFill/>
            <a:miter lim="800000"/>
            <a:headEnd/>
            <a:tailEnd/>
          </a:ln>
        </p:spPr>
        <p:txBody>
          <a:bodyPr>
            <a:prstTxWarp prst="textNoShape">
              <a:avLst/>
            </a:prstTxWarp>
            <a:spAutoFit/>
          </a:bodyPr>
          <a:lstStyle/>
          <a:p>
            <a:pPr marL="342900" indent="-342900">
              <a:spcBef>
                <a:spcPct val="20000"/>
              </a:spcBef>
            </a:pPr>
            <a:r>
              <a:rPr lang="en-US" sz="1000">
                <a:solidFill>
                  <a:srgbClr val="000000"/>
                </a:solidFill>
                <a:latin typeface="Calibri" pitchFamily="-72" charset="0"/>
              </a:rPr>
              <a:t>http://1.bp.blogspot.com/_mbWThvBk2kA/SM_VbpqdO1I/AAAAAAAAGd8/gFC7uw2lsVs/s320miller.jpg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4"/>
          <p:cNvSpPr>
            <a:spLocks noGrp="1"/>
          </p:cNvSpPr>
          <p:nvPr>
            <p:ph type="title" idx="4294967295"/>
          </p:nvPr>
        </p:nvSpPr>
        <p:spPr/>
        <p:txBody>
          <a:bodyPr anchor="ctr"/>
          <a:lstStyle/>
          <a:p>
            <a:r>
              <a:rPr kumimoji="0" lang="en-US"/>
              <a:t>Salem Witch Trials</a:t>
            </a:r>
          </a:p>
        </p:txBody>
      </p:sp>
      <p:sp>
        <p:nvSpPr>
          <p:cNvPr id="6" name="Content Placeholder 5"/>
          <p:cNvSpPr>
            <a:spLocks noGrp="1"/>
          </p:cNvSpPr>
          <p:nvPr>
            <p:ph idx="4294967295"/>
          </p:nvPr>
        </p:nvSpPr>
        <p:spPr/>
        <p:txBody>
          <a:bodyPr>
            <a:normAutofit fontScale="92500" lnSpcReduction="20000"/>
          </a:bodyPr>
          <a:lstStyle/>
          <a:p>
            <a:pPr>
              <a:lnSpc>
                <a:spcPct val="80000"/>
              </a:lnSpc>
            </a:pPr>
            <a:r>
              <a:rPr kumimoji="0" lang="en-US" sz="2600" dirty="0" smtClean="0"/>
              <a:t>In writing </a:t>
            </a:r>
            <a:r>
              <a:rPr kumimoji="0" lang="en-US" sz="2600" i="1" dirty="0" smtClean="0"/>
              <a:t>The </a:t>
            </a:r>
            <a:r>
              <a:rPr kumimoji="0" lang="en-US" sz="2600" dirty="0" smtClean="0"/>
              <a:t>Crucible, Miller went to the source of the Salem Witch Hunts and read transcripts of the trials. His play is not historically accurate, but does loosely follow the real events.</a:t>
            </a:r>
          </a:p>
          <a:p>
            <a:pPr>
              <a:lnSpc>
                <a:spcPct val="80000"/>
              </a:lnSpc>
            </a:pPr>
            <a:r>
              <a:rPr kumimoji="0" lang="en-US" sz="2600" dirty="0" smtClean="0"/>
              <a:t>In </a:t>
            </a:r>
            <a:r>
              <a:rPr kumimoji="0" lang="en-US" sz="2600" dirty="0"/>
              <a:t>1692 nineteen men and women and two dogs were convicted and hanged for witchcraft in Salem, MA. </a:t>
            </a:r>
          </a:p>
          <a:p>
            <a:pPr>
              <a:lnSpc>
                <a:spcPct val="80000"/>
              </a:lnSpc>
            </a:pPr>
            <a:r>
              <a:rPr kumimoji="0" lang="en-US" sz="2600" dirty="0"/>
              <a:t>In 1957 the Massachusetts government passed a resolution absolving the </a:t>
            </a:r>
            <a:r>
              <a:rPr kumimoji="0" lang="en-US" sz="2600" dirty="0" err="1"/>
              <a:t>descendents</a:t>
            </a:r>
            <a:r>
              <a:rPr kumimoji="0" lang="en-US" sz="2600" dirty="0"/>
              <a:t> of the accused “of disgrace or distress.” </a:t>
            </a:r>
          </a:p>
          <a:p>
            <a:pPr>
              <a:lnSpc>
                <a:spcPct val="80000"/>
              </a:lnSpc>
            </a:pPr>
            <a:r>
              <a:rPr kumimoji="0" lang="en-US" sz="2600" dirty="0"/>
              <a:t>In 1992, 300 years later, the names of those who suffered were added to the resolution.</a:t>
            </a:r>
          </a:p>
          <a:p>
            <a:pPr>
              <a:lnSpc>
                <a:spcPct val="80000"/>
              </a:lnSpc>
            </a:pPr>
            <a:r>
              <a:rPr kumimoji="0" lang="en-US" sz="2600" i="1" dirty="0"/>
              <a:t>Why did it take so long for the court to acknowledge its full responsibility?</a:t>
            </a:r>
          </a:p>
          <a:p>
            <a:pPr>
              <a:lnSpc>
                <a:spcPct val="80000"/>
              </a:lnSpc>
            </a:pPr>
            <a:r>
              <a:rPr kumimoji="0" lang="en-US" sz="2600" i="1" dirty="0"/>
              <a:t>What happens when authority is challenged?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title" idx="4294967295"/>
          </p:nvPr>
        </p:nvSpPr>
        <p:spPr/>
        <p:txBody>
          <a:bodyPr anchor="ctr"/>
          <a:lstStyle/>
          <a:p>
            <a:r>
              <a:rPr kumimoji="0" lang="en-US"/>
              <a:t>Allegory</a:t>
            </a:r>
          </a:p>
        </p:txBody>
      </p:sp>
      <p:sp>
        <p:nvSpPr>
          <p:cNvPr id="6" name="Content Placeholder 5"/>
          <p:cNvSpPr>
            <a:spLocks noGrp="1"/>
          </p:cNvSpPr>
          <p:nvPr>
            <p:ph idx="4294967295"/>
          </p:nvPr>
        </p:nvSpPr>
        <p:spPr/>
        <p:txBody>
          <a:bodyPr>
            <a:normAutofit/>
          </a:bodyPr>
          <a:lstStyle/>
          <a:p>
            <a:pPr>
              <a:lnSpc>
                <a:spcPct val="90000"/>
              </a:lnSpc>
            </a:pPr>
            <a:r>
              <a:rPr kumimoji="0" lang="en-US" sz="2600" dirty="0"/>
              <a:t>An </a:t>
            </a:r>
            <a:r>
              <a:rPr kumimoji="0" lang="en-US" sz="2600" i="1" dirty="0"/>
              <a:t>allegory </a:t>
            </a:r>
            <a:r>
              <a:rPr kumimoji="0" lang="en-US" sz="2600" dirty="0" smtClean="0"/>
              <a:t>acts </a:t>
            </a:r>
            <a:r>
              <a:rPr kumimoji="0" lang="en-US" sz="2600" dirty="0"/>
              <a:t>as an extended metaphor. </a:t>
            </a:r>
          </a:p>
          <a:p>
            <a:pPr>
              <a:lnSpc>
                <a:spcPct val="90000"/>
              </a:lnSpc>
            </a:pPr>
            <a:r>
              <a:rPr kumimoji="0" lang="en-US" sz="2600" dirty="0"/>
              <a:t>A</a:t>
            </a:r>
            <a:r>
              <a:rPr kumimoji="0" lang="en-US" sz="2600" dirty="0" smtClean="0"/>
              <a:t>n </a:t>
            </a:r>
            <a:r>
              <a:rPr kumimoji="0" lang="en-US" sz="2600" i="1" dirty="0"/>
              <a:t>allegory </a:t>
            </a:r>
            <a:r>
              <a:rPr kumimoji="0" lang="en-US" sz="2600" dirty="0" smtClean="0"/>
              <a:t>tells </a:t>
            </a:r>
            <a:r>
              <a:rPr kumimoji="0" lang="en-US" sz="2600" dirty="0"/>
              <a:t>a story that has characters, setting and </a:t>
            </a:r>
            <a:r>
              <a:rPr kumimoji="0" lang="en-US" sz="2600" dirty="0" smtClean="0"/>
              <a:t>symbols with both </a:t>
            </a:r>
            <a:r>
              <a:rPr kumimoji="0" lang="en-US" sz="2600" dirty="0"/>
              <a:t>literal and figurative meanings. </a:t>
            </a:r>
          </a:p>
          <a:p>
            <a:pPr>
              <a:lnSpc>
                <a:spcPct val="90000"/>
              </a:lnSpc>
            </a:pPr>
            <a:r>
              <a:rPr kumimoji="0" lang="en-US" sz="2600" dirty="0"/>
              <a:t>The difference between an </a:t>
            </a:r>
            <a:r>
              <a:rPr kumimoji="0" lang="en-US" sz="2600" i="1" dirty="0"/>
              <a:t>allegory </a:t>
            </a:r>
            <a:r>
              <a:rPr kumimoji="0" lang="en-US" sz="2600" dirty="0"/>
              <a:t>and a symbol is that an </a:t>
            </a:r>
            <a:r>
              <a:rPr kumimoji="0" lang="en-US" sz="2600" i="1" dirty="0"/>
              <a:t>allegory </a:t>
            </a:r>
            <a:r>
              <a:rPr kumimoji="0" lang="en-US" sz="2600" dirty="0"/>
              <a:t>is a complete story that conveys abstract ideas to make a point, whereas a symbol is a representation of an idea that can have different meanings throughout a literary work.</a:t>
            </a:r>
            <a:endParaRPr kumimoji="0"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Allegory of McCarthyism</a:t>
            </a:r>
          </a:p>
        </p:txBody>
      </p:sp>
      <p:sp>
        <p:nvSpPr>
          <p:cNvPr id="1027" name="Rectangle 3"/>
          <p:cNvSpPr>
            <a:spLocks noGrp="1" noChangeArrowheads="1"/>
          </p:cNvSpPr>
          <p:nvPr>
            <p:ph type="body" idx="1"/>
          </p:nvPr>
        </p:nvSpPr>
        <p:spPr/>
        <p:txBody>
          <a:bodyPr/>
          <a:lstStyle/>
          <a:p>
            <a:pPr>
              <a:lnSpc>
                <a:spcPct val="90000"/>
              </a:lnSpc>
            </a:pPr>
            <a:r>
              <a:rPr kumimoji="0" lang="en-US" sz="2000" dirty="0" smtClean="0"/>
              <a:t>Americans in the 1950s were afraid of Communism and nuclear weapons. Russians had developed a nuclear bomb, and American feared annihilation. This fear made them vulnerable and led to accepting leadership they shouldn’t have.</a:t>
            </a:r>
          </a:p>
          <a:p>
            <a:pPr>
              <a:lnSpc>
                <a:spcPct val="90000"/>
              </a:lnSpc>
            </a:pPr>
            <a:r>
              <a:rPr kumimoji="0" lang="en-US" sz="2000" dirty="0" smtClean="0"/>
              <a:t>Joseph </a:t>
            </a:r>
            <a:r>
              <a:rPr kumimoji="0" lang="en-US" sz="2000" dirty="0"/>
              <a:t>McCarthy </a:t>
            </a:r>
            <a:r>
              <a:rPr kumimoji="0" lang="en-US" sz="2000" dirty="0" smtClean="0"/>
              <a:t>was that leader - </a:t>
            </a:r>
            <a:r>
              <a:rPr kumimoji="0" lang="en-US" sz="2000" dirty="0"/>
              <a:t>a republican senator from Wisconsin. He spent his first three years in office “undistinguished.”</a:t>
            </a:r>
          </a:p>
          <a:p>
            <a:pPr>
              <a:lnSpc>
                <a:spcPct val="90000"/>
              </a:lnSpc>
            </a:pPr>
            <a:r>
              <a:rPr kumimoji="0" lang="en-US" sz="2000" dirty="0"/>
              <a:t>Some described him as a “lazy and ineffectual senator, and an easy captive for any lobbyist willing to put a few extra bucks into his personal or political bank account.”</a:t>
            </a:r>
          </a:p>
          <a:p>
            <a:pPr>
              <a:lnSpc>
                <a:spcPct val="90000"/>
              </a:lnSpc>
            </a:pPr>
            <a:r>
              <a:rPr kumimoji="0" lang="en-US" sz="2000" dirty="0"/>
              <a:t>He sought fame and power.</a:t>
            </a:r>
          </a:p>
          <a:p>
            <a:pPr>
              <a:lnSpc>
                <a:spcPct val="90000"/>
              </a:lnSpc>
            </a:pPr>
            <a:r>
              <a:rPr kumimoji="0" lang="en-US" sz="2000" dirty="0"/>
              <a:t>His political career was fading, until he used the charged political climate to boost that career.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Allegory of McCarthyism</a:t>
            </a:r>
          </a:p>
        </p:txBody>
      </p:sp>
      <p:sp>
        <p:nvSpPr>
          <p:cNvPr id="30723" name="Rectangle 3"/>
          <p:cNvSpPr>
            <a:spLocks noGrp="1" noChangeArrowheads="1"/>
          </p:cNvSpPr>
          <p:nvPr>
            <p:ph type="body" idx="1"/>
          </p:nvPr>
        </p:nvSpPr>
        <p:spPr>
          <a:xfrm>
            <a:off x="685800" y="1828800"/>
            <a:ext cx="7772400" cy="4114800"/>
          </a:xfrm>
        </p:spPr>
        <p:txBody>
          <a:bodyPr/>
          <a:lstStyle/>
          <a:p>
            <a:pPr>
              <a:lnSpc>
                <a:spcPct val="80000"/>
              </a:lnSpc>
            </a:pPr>
            <a:r>
              <a:rPr kumimoji="0" lang="en-US" sz="1800" b="1" dirty="0"/>
              <a:t>It is widely accepted that McCarthy made up falsely accused people of promoting </a:t>
            </a:r>
            <a:r>
              <a:rPr kumimoji="0" lang="en-US" sz="1800" b="1" dirty="0" smtClean="0"/>
              <a:t>Communism </a:t>
            </a:r>
            <a:r>
              <a:rPr kumimoji="0" lang="en-US" sz="1800" b="1" dirty="0"/>
              <a:t>solely to increase his political power.</a:t>
            </a:r>
            <a:r>
              <a:rPr kumimoji="0" lang="en-US" sz="1800" dirty="0"/>
              <a:t> </a:t>
            </a:r>
          </a:p>
          <a:p>
            <a:pPr>
              <a:lnSpc>
                <a:spcPct val="80000"/>
              </a:lnSpc>
            </a:pPr>
            <a:r>
              <a:rPr kumimoji="0" lang="en-US" sz="1800" b="1" dirty="0"/>
              <a:t>Many people were willing to believe his charges without evidence because people wanted to feel secure.</a:t>
            </a:r>
            <a:r>
              <a:rPr kumimoji="0" lang="en-US" sz="1800" dirty="0"/>
              <a:t> His focus on weeding out corruption made people feel that someone was doing something to keep them safe.</a:t>
            </a:r>
          </a:p>
          <a:p>
            <a:pPr>
              <a:lnSpc>
                <a:spcPct val="80000"/>
              </a:lnSpc>
            </a:pPr>
            <a:r>
              <a:rPr kumimoji="0" lang="en-US" sz="1800" dirty="0"/>
              <a:t>McCarthy became the most sought-after public speaker in America. He was named one of Washington’s most eligible bachelors. His office was flooded with donations to help his cause of eliminating the communist threat. At one point, he received an average of $1000.00 a day in the mail. </a:t>
            </a:r>
          </a:p>
          <a:p>
            <a:pPr>
              <a:lnSpc>
                <a:spcPct val="80000"/>
              </a:lnSpc>
            </a:pPr>
            <a:r>
              <a:rPr kumimoji="0" lang="en-US" sz="1800" b="1" dirty="0"/>
              <a:t>Eventually, he had to escalate his accusations and not just speak generally of government officials, but actually NAME NAMES. He branched out to intimidate and attack private citizens– journalists, professors, artists, and those in professions that were considered “LIBERAL.”</a:t>
            </a:r>
            <a:endParaRPr kumimoji="0" lang="en-US" sz="1800" dirty="0"/>
          </a:p>
          <a:p>
            <a:pPr>
              <a:lnSpc>
                <a:spcPct val="80000"/>
              </a:lnSpc>
              <a:buFontTx/>
              <a:buNone/>
            </a:pPr>
            <a:r>
              <a:rPr kumimoji="0" lang="en-US" sz="1800" dirty="0"/>
              <a:t>								( Oakley</a:t>
            </a:r>
            <a:r>
              <a:rPr kumimoji="0" lang="en-US" sz="2000" dirty="0"/>
              <a:t> )</a:t>
            </a:r>
            <a:endParaRPr kumimoji="0"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nchor="ctr"/>
          <a:lstStyle/>
          <a:p>
            <a:r>
              <a:rPr kumimoji="0" lang="en-US"/>
              <a:t>Salem-Washington Parallels</a:t>
            </a:r>
          </a:p>
        </p:txBody>
      </p:sp>
      <p:sp>
        <p:nvSpPr>
          <p:cNvPr id="3" name="Content Placeholder 2"/>
          <p:cNvSpPr>
            <a:spLocks noGrp="1"/>
          </p:cNvSpPr>
          <p:nvPr>
            <p:ph sz="half" idx="4294967295"/>
          </p:nvPr>
        </p:nvSpPr>
        <p:spPr>
          <a:xfrm>
            <a:off x="685800" y="1981200"/>
            <a:ext cx="3814763" cy="4114800"/>
          </a:xfrm>
        </p:spPr>
        <p:txBody>
          <a:bodyPr>
            <a:normAutofit lnSpcReduction="10000"/>
          </a:bodyPr>
          <a:lstStyle/>
          <a:p>
            <a:pPr>
              <a:lnSpc>
                <a:spcPct val="90000"/>
              </a:lnSpc>
            </a:pPr>
            <a:r>
              <a:rPr kumimoji="0" lang="en-US" sz="2400" dirty="0"/>
              <a:t>According to Miller:</a:t>
            </a:r>
          </a:p>
          <a:p>
            <a:pPr>
              <a:lnSpc>
                <a:spcPct val="90000"/>
              </a:lnSpc>
            </a:pPr>
            <a:r>
              <a:rPr kumimoji="0" lang="en-US" sz="2400" dirty="0" smtClean="0"/>
              <a:t>Both were </a:t>
            </a:r>
            <a:r>
              <a:rPr kumimoji="0" lang="en-US" sz="2400" dirty="0"/>
              <a:t>ritualistic hearings.</a:t>
            </a:r>
          </a:p>
          <a:p>
            <a:pPr>
              <a:lnSpc>
                <a:spcPct val="90000"/>
              </a:lnSpc>
            </a:pPr>
            <a:r>
              <a:rPr kumimoji="0" lang="en-US" sz="2400" dirty="0" smtClean="0"/>
              <a:t>The </a:t>
            </a:r>
            <a:r>
              <a:rPr kumimoji="0" lang="en-US" sz="2400" dirty="0"/>
              <a:t>accused make </a:t>
            </a:r>
            <a:r>
              <a:rPr kumimoji="0" lang="en-US" sz="2400" i="1" dirty="0"/>
              <a:t>public </a:t>
            </a:r>
            <a:r>
              <a:rPr kumimoji="0" lang="en-US" sz="2400" dirty="0" smtClean="0"/>
              <a:t>confessions, </a:t>
            </a:r>
            <a:r>
              <a:rPr kumimoji="0" lang="en-US" sz="2400" dirty="0"/>
              <a:t>damn </a:t>
            </a:r>
            <a:r>
              <a:rPr kumimoji="0" lang="en-US" sz="2400" dirty="0" smtClean="0"/>
              <a:t>friends and </a:t>
            </a:r>
            <a:r>
              <a:rPr kumimoji="0" lang="en-US" sz="2400" dirty="0"/>
              <a:t>the Devil, and guarantee </a:t>
            </a:r>
            <a:r>
              <a:rPr kumimoji="0" lang="en-US" sz="2400" dirty="0" smtClean="0"/>
              <a:t>allegiance </a:t>
            </a:r>
            <a:r>
              <a:rPr kumimoji="0" lang="en-US" sz="2400" dirty="0"/>
              <a:t>by breaking old vows.</a:t>
            </a:r>
          </a:p>
          <a:p>
            <a:pPr>
              <a:lnSpc>
                <a:spcPct val="90000"/>
              </a:lnSpc>
            </a:pPr>
            <a:r>
              <a:rPr kumimoji="0" lang="en-US" sz="2400" dirty="0"/>
              <a:t>Then, the accused are free to rejoin society of decent people.</a:t>
            </a:r>
            <a:endParaRPr kumimoji="0" lang="en-US" sz="2600" dirty="0"/>
          </a:p>
        </p:txBody>
      </p:sp>
      <p:pic>
        <p:nvPicPr>
          <p:cNvPr id="19459" name="Content Placeholder 4" descr="McCarthy.jpg"/>
          <p:cNvPicPr>
            <a:picLocks noGrp="1" noChangeAspect="1"/>
          </p:cNvPicPr>
          <p:nvPr>
            <p:ph sz="half" idx="4294967295"/>
          </p:nvPr>
        </p:nvPicPr>
        <p:blipFill>
          <a:blip r:embed="rId3"/>
          <a:srcRect t="-22023" b="-22023"/>
          <a:stretch>
            <a:fillRect/>
          </a:stretch>
        </p:blipFill>
        <p:spPr>
          <a:xfrm>
            <a:off x="4643438" y="1981200"/>
            <a:ext cx="3814762" cy="4114800"/>
          </a:xfrm>
        </p:spPr>
      </p:pic>
      <p:sp>
        <p:nvSpPr>
          <p:cNvPr id="19460" name="Rectangle 5"/>
          <p:cNvSpPr>
            <a:spLocks noChangeArrowheads="1"/>
          </p:cNvSpPr>
          <p:nvPr/>
        </p:nvSpPr>
        <p:spPr bwMode="auto">
          <a:xfrm>
            <a:off x="4351338" y="5756275"/>
            <a:ext cx="4484687" cy="396875"/>
          </a:xfrm>
          <a:prstGeom prst="rect">
            <a:avLst/>
          </a:prstGeom>
          <a:noFill/>
          <a:ln w="9525">
            <a:noFill/>
            <a:miter lim="800000"/>
            <a:headEnd/>
            <a:tailEnd/>
          </a:ln>
        </p:spPr>
        <p:txBody>
          <a:bodyPr>
            <a:prstTxWarp prst="textNoShape">
              <a:avLst/>
            </a:prstTxWarp>
            <a:spAutoFit/>
          </a:bodyPr>
          <a:lstStyle/>
          <a:p>
            <a:pPr marL="342900" indent="-342900">
              <a:spcBef>
                <a:spcPct val="20000"/>
              </a:spcBef>
            </a:pPr>
            <a:r>
              <a:rPr lang="en-US" sz="1000">
                <a:solidFill>
                  <a:srgbClr val="000000"/>
                </a:solidFill>
                <a:latin typeface="Calibri" pitchFamily="-72" charset="0"/>
              </a:rPr>
              <a:t>http://www.archives.gov/exhibits/treasures_of_congress/Images/page_23/70b.jpg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idx="4294967295"/>
          </p:nvPr>
        </p:nvSpPr>
        <p:spPr/>
        <p:txBody>
          <a:bodyPr anchor="ctr"/>
          <a:lstStyle/>
          <a:p>
            <a:r>
              <a:rPr kumimoji="0" lang="en-US"/>
              <a:t>Why An Allegory? </a:t>
            </a:r>
          </a:p>
        </p:txBody>
      </p:sp>
      <p:sp>
        <p:nvSpPr>
          <p:cNvPr id="6" name="Content Placeholder 5"/>
          <p:cNvSpPr>
            <a:spLocks noGrp="1"/>
          </p:cNvSpPr>
          <p:nvPr>
            <p:ph idx="4294967295"/>
          </p:nvPr>
        </p:nvSpPr>
        <p:spPr/>
        <p:txBody>
          <a:bodyPr>
            <a:normAutofit/>
          </a:bodyPr>
          <a:lstStyle/>
          <a:p>
            <a:pPr>
              <a:lnSpc>
                <a:spcPct val="90000"/>
              </a:lnSpc>
            </a:pPr>
            <a:r>
              <a:rPr kumimoji="0" lang="en-US" sz="2600"/>
              <a:t>Miller writes: “‘The reason I think that I moved in that direction was that it was simply impossible any longer to discuss what was happening to us in contemporary terms. …The hysteria in Salem had a certain inner procedure or several which we were duplicating again, and that perhaps by revealing the nature of that procedure some light could be thrown on what we were doing to ourselves. And that’s how the play came to be’” (Bigsby xii). </a:t>
            </a:r>
            <a:endParaRPr kumimoji="0" lang="en-US" sz="2600"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nchor="ctr"/>
          <a:lstStyle/>
          <a:p>
            <a:r>
              <a:rPr kumimoji="0" lang="en-US"/>
              <a:t>Crucibles</a:t>
            </a:r>
          </a:p>
        </p:txBody>
      </p:sp>
      <p:sp>
        <p:nvSpPr>
          <p:cNvPr id="22530" name="Content Placeholder 2"/>
          <p:cNvSpPr>
            <a:spLocks noGrp="1"/>
          </p:cNvSpPr>
          <p:nvPr>
            <p:ph sz="half" idx="4294967295"/>
          </p:nvPr>
        </p:nvSpPr>
        <p:spPr>
          <a:xfrm>
            <a:off x="685800" y="1981200"/>
            <a:ext cx="3814763" cy="4114800"/>
          </a:xfrm>
        </p:spPr>
        <p:txBody>
          <a:bodyPr/>
          <a:lstStyle/>
          <a:p>
            <a:r>
              <a:rPr kumimoji="0" lang="en-US" sz="2400" dirty="0"/>
              <a:t>“One dictionary definition of a crucible is a place of extreme heat, ‘a severe test’” (</a:t>
            </a:r>
            <a:r>
              <a:rPr kumimoji="0" lang="en-US" sz="2400" dirty="0" err="1"/>
              <a:t>Bigsby</a:t>
            </a:r>
            <a:r>
              <a:rPr kumimoji="0" lang="en-US" sz="2400" dirty="0"/>
              <a:t> xvi</a:t>
            </a:r>
            <a:r>
              <a:rPr kumimoji="0" lang="en-US" sz="2400" dirty="0" smtClean="0"/>
              <a:t>).</a:t>
            </a:r>
          </a:p>
          <a:p>
            <a:r>
              <a:rPr kumimoji="0" lang="en-US" sz="2400" dirty="0" smtClean="0"/>
              <a:t>As we read, watch for instances in the play where a prop, setting, or action contains the symbol of a crucible.</a:t>
            </a:r>
            <a:endParaRPr kumimoji="0" lang="en-US" sz="2400" dirty="0"/>
          </a:p>
          <a:p>
            <a:pPr>
              <a:buFontTx/>
              <a:buNone/>
            </a:pPr>
            <a:endParaRPr kumimoji="0" lang="en-US" sz="2800" i="1" dirty="0"/>
          </a:p>
        </p:txBody>
      </p:sp>
      <p:pic>
        <p:nvPicPr>
          <p:cNvPr id="22531" name="Content Placeholder 4" descr="crucible.jpg"/>
          <p:cNvPicPr>
            <a:picLocks noGrp="1" noChangeAspect="1"/>
          </p:cNvPicPr>
          <p:nvPr>
            <p:ph sz="half" idx="4294967295"/>
          </p:nvPr>
        </p:nvPicPr>
        <p:blipFill>
          <a:blip r:embed="rId3"/>
          <a:srcRect t="-48305" b="-48305"/>
          <a:stretch>
            <a:fillRect/>
          </a:stretch>
        </p:blipFill>
        <p:spPr>
          <a:xfrm>
            <a:off x="4648200" y="954088"/>
            <a:ext cx="4038600" cy="4525962"/>
          </a:xfrm>
        </p:spPr>
      </p:pic>
      <p:sp>
        <p:nvSpPr>
          <p:cNvPr id="22532" name="Rectangle 5"/>
          <p:cNvSpPr>
            <a:spLocks noChangeArrowheads="1"/>
          </p:cNvSpPr>
          <p:nvPr/>
        </p:nvSpPr>
        <p:spPr bwMode="auto">
          <a:xfrm>
            <a:off x="4313238" y="4664075"/>
            <a:ext cx="4683125" cy="501650"/>
          </a:xfrm>
          <a:prstGeom prst="rect">
            <a:avLst/>
          </a:prstGeom>
          <a:noFill/>
          <a:ln w="9525">
            <a:noFill/>
            <a:miter lim="800000"/>
            <a:headEnd/>
            <a:tailEnd/>
          </a:ln>
        </p:spPr>
        <p:txBody>
          <a:bodyPr>
            <a:prstTxWarp prst="textNoShape">
              <a:avLst/>
            </a:prstTxWarp>
            <a:spAutoFit/>
          </a:bodyPr>
          <a:lstStyle/>
          <a:p>
            <a:pPr marL="342900" indent="-342900">
              <a:spcBef>
                <a:spcPct val="20000"/>
              </a:spcBef>
            </a:pPr>
            <a:r>
              <a:rPr lang="en-US" sz="900">
                <a:solidFill>
                  <a:srgbClr val="000000"/>
                </a:solidFill>
                <a:latin typeface="Calibri" pitchFamily="-72" charset="0"/>
              </a:rPr>
              <a:t>http://www.rojan.com.au/cache/path/:upload:pages:foundry-crucibles-accessories:mammut-crucibles-in-action1.jpg/crop/1/width/500/height/285/round/15/name/mammut-crucibles-in-action1.jpg </a:t>
            </a:r>
          </a:p>
        </p:txBody>
      </p:sp>
    </p:spTree>
  </p:cSld>
  <p:clrMapOvr>
    <a:masterClrMapping/>
  </p:clrMapOvr>
</p:sld>
</file>

<file path=ppt/theme/theme1.xml><?xml version="1.0" encoding="utf-8"?>
<a:theme xmlns:a="http://schemas.openxmlformats.org/drawingml/2006/main" name="Portfolio">
  <a:themeElements>
    <a:clrScheme name="Portfolio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fontScheme name="Portfolio">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72" charset="0"/>
            <a:ea typeface="ＭＳ Ｐゴシック" pitchFamily="-72" charset="-128"/>
            <a:cs typeface="ＭＳ Ｐゴシック" pitchFamily="-7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72" charset="0"/>
            <a:ea typeface="ＭＳ Ｐゴシック" pitchFamily="-72" charset="-128"/>
            <a:cs typeface="ＭＳ Ｐゴシック" pitchFamily="-72" charset="-128"/>
          </a:defRPr>
        </a:defPPr>
      </a:lstStyle>
    </a:lnDef>
  </a:objectDefaults>
  <a:extraClrSchemeLst>
    <a:extraClrScheme>
      <a:clrScheme name="Portfolio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Alee:Applications:Microsoft Office 2004:Templates:Presentations:Designs:Portfolio</Template>
  <TotalTime>296</TotalTime>
  <Words>913</Words>
  <Application>Microsoft Office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Portfolio</vt:lpstr>
      <vt:lpstr>The Crucible</vt:lpstr>
      <vt:lpstr>The Playwright</vt:lpstr>
      <vt:lpstr>Salem Witch Trials</vt:lpstr>
      <vt:lpstr>Allegory</vt:lpstr>
      <vt:lpstr>Allegory of McCarthyism</vt:lpstr>
      <vt:lpstr>Allegory of McCarthyism</vt:lpstr>
      <vt:lpstr>Salem-Washington Parallels</vt:lpstr>
      <vt:lpstr>Why An Allegory? </vt:lpstr>
      <vt:lpstr>Crucibles</vt:lpstr>
      <vt:lpstr>Themes: A Play About Power</vt:lpstr>
      <vt:lpstr>Themes: A Play About Perfection</vt:lpstr>
      <vt:lpstr>A Tragedy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dc:title>
  <dc:creator>Jeanne Skotnicki</dc:creator>
  <cp:lastModifiedBy>Cotton, Aleccia</cp:lastModifiedBy>
  <cp:revision>45</cp:revision>
  <dcterms:created xsi:type="dcterms:W3CDTF">2010-03-21T23:19:07Z</dcterms:created>
  <dcterms:modified xsi:type="dcterms:W3CDTF">2012-04-17T13:51:04Z</dcterms:modified>
</cp:coreProperties>
</file>