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handoutMasterIdLst>
    <p:handoutMasterId r:id="rId12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8" d="100"/>
          <a:sy n="78" d="100"/>
        </p:scale>
        <p:origin x="-11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handoutMaster" Target="handoutMasters/handoutMaster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4D316C-1938-6246-A2A6-B2697AC4DA3F}" type="datetimeFigureOut">
              <a:rPr lang="en-US" smtClean="0"/>
              <a:t>4/9/13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5673BC-332D-1F4C-8A6A-0037C6683C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5460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4/9/13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4/9/13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4/9/13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4/9/13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4/9/13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4/9/13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4/9/13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4/9/13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4/9/13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4/9/13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4/9/13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D2E57653-3E58-4892-A7ED-712530ACC68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4/9/13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Ernest Hemingway</a:t>
            </a:r>
            <a:endParaRPr lang="en-US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0125" y="321985"/>
            <a:ext cx="1877430" cy="3166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17457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Surface of the Iceberg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000" dirty="0" smtClean="0"/>
              <a:t>The surface of Hemingway’s stories most often show individuals dealing either gracefully or in a cowardly way with death.</a:t>
            </a:r>
          </a:p>
          <a:p>
            <a:pPr lvl="1"/>
            <a:r>
              <a:rPr lang="en-US" sz="2600" dirty="0" smtClean="0"/>
              <a:t>This can happen in war, in the bullring, in a big-game hunt, or in any other life-threatening situation.</a:t>
            </a:r>
          </a:p>
          <a:p>
            <a:r>
              <a:rPr lang="en-US" sz="3000" dirty="0" smtClean="0"/>
              <a:t>Think about this as you read “Hills Like White Elephants”</a:t>
            </a:r>
          </a:p>
          <a:p>
            <a:pPr lvl="1"/>
            <a:r>
              <a:rPr lang="en-US" sz="2600" dirty="0" smtClean="0"/>
              <a:t>What is above the surface?</a:t>
            </a:r>
          </a:p>
          <a:p>
            <a:pPr lvl="1"/>
            <a:r>
              <a:rPr lang="en-US" sz="2600" dirty="0" smtClean="0"/>
              <a:t>What is below the surface?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2239863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Writing Style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000" dirty="0" smtClean="0"/>
              <a:t>Hemingway is known for choosing his words with care.</a:t>
            </a:r>
          </a:p>
          <a:p>
            <a:pPr lvl="1"/>
            <a:r>
              <a:rPr lang="en-US" sz="2600" dirty="0" smtClean="0"/>
              <a:t>He had a position with a newspaper when he was young. There he began to value short sentences, short paragraphs, active verbs, compression, clarity, and immediacy.</a:t>
            </a:r>
          </a:p>
          <a:p>
            <a:r>
              <a:rPr lang="en-US" sz="3000" dirty="0" smtClean="0"/>
              <a:t>His stories </a:t>
            </a:r>
            <a:r>
              <a:rPr lang="en-US" sz="3000" smtClean="0"/>
              <a:t>are short </a:t>
            </a:r>
            <a:r>
              <a:rPr lang="en-US" sz="3000" dirty="0" smtClean="0"/>
              <a:t>and often leave some questions unanswered.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33714393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Theme of Death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000" dirty="0" smtClean="0"/>
              <a:t>Hemingway went to war right after high school. </a:t>
            </a:r>
          </a:p>
          <a:p>
            <a:pPr lvl="1"/>
            <a:r>
              <a:rPr lang="en-US" sz="2600" dirty="0" smtClean="0"/>
              <a:t>He witnessed a great deal of death and violence.</a:t>
            </a:r>
          </a:p>
          <a:p>
            <a:r>
              <a:rPr lang="en-US" sz="3000" dirty="0" smtClean="0"/>
              <a:t>In his stories, Hemingway uses death and violence frequently, yet subtly.</a:t>
            </a:r>
          </a:p>
          <a:p>
            <a:pPr lvl="1"/>
            <a:r>
              <a:rPr lang="en-US" sz="2600" dirty="0" smtClean="0"/>
              <a:t>Death and violence might not be the focus of the story, but they are usually there under the surface.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32997741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Calm in the Face of Death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Hemingway was an existentialist</a:t>
            </a:r>
          </a:p>
          <a:p>
            <a:pPr lvl="1"/>
            <a:r>
              <a:rPr lang="en-US" sz="2200" dirty="0" smtClean="0"/>
              <a:t>He reasoned that man cannot control his death. Death is certain. Man can only control how he confronts his fate and destruction.</a:t>
            </a:r>
          </a:p>
          <a:p>
            <a:pPr lvl="1"/>
            <a:r>
              <a:rPr lang="en-US" sz="2200" dirty="0" smtClean="0"/>
              <a:t>If man is always confronted with the fact that he will die, his future may begin to seem like a whole lot of nothing or “nada”.</a:t>
            </a:r>
          </a:p>
          <a:p>
            <a:r>
              <a:rPr lang="en-US" sz="2400" dirty="0" smtClean="0"/>
              <a:t>Much of Hemingway’s work operates from the principle that man has no control over his ultimate fate in a chaotic universe.</a:t>
            </a:r>
          </a:p>
          <a:p>
            <a:pPr lvl="1"/>
            <a:r>
              <a:rPr lang="en-US" sz="2200" dirty="0" smtClean="0"/>
              <a:t>He reasoned that man could only control how he confronted his fate and destruction.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42124816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Power of Nada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000" dirty="0" smtClean="0"/>
              <a:t>The Hemingway ‘code’ consists of ways in which man can confront the realities of nada with dignity, and thus impose a measure of purpose, order, meaning, and value upon his life.</a:t>
            </a:r>
          </a:p>
          <a:p>
            <a:r>
              <a:rPr lang="en-US" sz="3000" dirty="0" smtClean="0"/>
              <a:t>For Hemingway, dignity is the expression of true moral integrity, and it is the highest possible attainment of character.</a:t>
            </a:r>
          </a:p>
          <a:p>
            <a:r>
              <a:rPr lang="en-US" sz="3000" dirty="0" smtClean="0"/>
              <a:t>Essentially, dignity is self-control in the face of nada, destruction, and death.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20399812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Search for Value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7620000" cy="4983162"/>
          </a:xfrm>
        </p:spPr>
        <p:txBody>
          <a:bodyPr>
            <a:noAutofit/>
          </a:bodyPr>
          <a:lstStyle/>
          <a:p>
            <a:r>
              <a:rPr lang="en-US" sz="2600" dirty="0" smtClean="0"/>
              <a:t>As an existentialist, Hemingway did not believe in God.</a:t>
            </a:r>
          </a:p>
          <a:p>
            <a:pPr lvl="1"/>
            <a:r>
              <a:rPr lang="en-US" sz="2400" dirty="0" smtClean="0"/>
              <a:t>He felt religion was just something people used to comfort themselves about their impending death and destruction.</a:t>
            </a:r>
          </a:p>
          <a:p>
            <a:r>
              <a:rPr lang="en-US" sz="2600" dirty="0" smtClean="0"/>
              <a:t>The “hero” in a Hemingway story must reject all traditional (religious or philosophical) explanations of the universe as false and misleading.</a:t>
            </a:r>
          </a:p>
          <a:p>
            <a:pPr lvl="1"/>
            <a:r>
              <a:rPr lang="en-US" sz="2400" dirty="0" smtClean="0"/>
              <a:t>He remains calm and confident while accepting his fate. He may be destroyed, but he is never defeated.</a:t>
            </a:r>
          </a:p>
          <a:p>
            <a:pPr lvl="1"/>
            <a:r>
              <a:rPr lang="en-US" sz="2400" dirty="0" smtClean="0"/>
              <a:t>A Hemingway hero may die, but if he dies bravely then he is not ultimately destroyed.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863352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Reading Hemingway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000" dirty="0" smtClean="0"/>
              <a:t>As you read the short story “A Clean, Well-Lighted Place” keep in mind that the following were important to Hemingway:</a:t>
            </a:r>
          </a:p>
          <a:p>
            <a:pPr lvl="1"/>
            <a:r>
              <a:rPr lang="en-US" sz="2600" dirty="0" smtClean="0"/>
              <a:t>Confidence in the face of death</a:t>
            </a:r>
          </a:p>
          <a:p>
            <a:pPr lvl="1"/>
            <a:r>
              <a:rPr lang="en-US" sz="2600" dirty="0" smtClean="0"/>
              <a:t>The concept of nada</a:t>
            </a:r>
          </a:p>
          <a:p>
            <a:pPr lvl="1"/>
            <a:r>
              <a:rPr lang="en-US" sz="2600" dirty="0" smtClean="0"/>
              <a:t>Death and destruction as man’s ultimate fate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25265684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Iceberg Theory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25000" lnSpcReduction="20000"/>
          </a:bodyPr>
          <a:lstStyle/>
          <a:p>
            <a:pPr marL="342900" lvl="2">
              <a:buClr>
                <a:schemeClr val="accent1"/>
              </a:buClr>
            </a:pPr>
            <a:r>
              <a:rPr lang="en-US" sz="8000" dirty="0">
                <a:latin typeface="Cambria"/>
                <a:cs typeface="Cambria"/>
              </a:rPr>
              <a:t>“If a writer of prose knows enough about what he is writing about he may omit things that he knows and the reader, if the writer is writing truly enough, will have a feeling of those things as strongly as though the writer had stated them. The dignity of movement of an </a:t>
            </a:r>
            <a:r>
              <a:rPr lang="en-US" sz="8000" b="1" i="1" dirty="0">
                <a:latin typeface="Cambria"/>
                <a:cs typeface="Cambria"/>
              </a:rPr>
              <a:t>iceberg</a:t>
            </a:r>
            <a:r>
              <a:rPr lang="en-US" sz="8000" dirty="0">
                <a:latin typeface="Cambria"/>
                <a:cs typeface="Cambria"/>
              </a:rPr>
              <a:t> is due to only one-eighth of it being above water. Anything you know you can eliminate and it only strengthens your iceberg. It is the part that doesn't show. If a writer omits something because he does not know it then there is a hole in the story.” </a:t>
            </a:r>
          </a:p>
          <a:p>
            <a:endParaRPr lang="en-US" dirty="0"/>
          </a:p>
        </p:txBody>
      </p:sp>
      <p:pic>
        <p:nvPicPr>
          <p:cNvPr id="5" name="Content Placeholder 3" descr="iceberg.bmp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 t="4094" b="409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2200072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Below the Water Level of Hemingway’s Iceberg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000" dirty="0" smtClean="0"/>
              <a:t>Conviction that man’s awareness of death is one of the guiding forces in life.</a:t>
            </a:r>
          </a:p>
          <a:p>
            <a:r>
              <a:rPr lang="en-US" sz="3000" dirty="0" smtClean="0"/>
              <a:t>Beneath every surface activity is the awareness of death</a:t>
            </a:r>
          </a:p>
          <a:p>
            <a:r>
              <a:rPr lang="en-US" sz="3000" dirty="0" smtClean="0"/>
              <a:t>Hemingway is most concerned with man’s attitudes toward life in the presence of death.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209383439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Sketchbook">
      <a:majorFont>
        <a:latin typeface="Cambria"/>
        <a:ea typeface=""/>
        <a:cs typeface=""/>
        <a:font script="Jpan" typeface="ＭＳ ゴシック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明朝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Adjacency.thmx</Template>
  <TotalTime>30</TotalTime>
  <Words>677</Words>
  <Application>Microsoft Macintosh PowerPoint</Application>
  <PresentationFormat>On-screen Show (4:3)</PresentationFormat>
  <Paragraphs>43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Adjacency</vt:lpstr>
      <vt:lpstr>Ernest Hemingway</vt:lpstr>
      <vt:lpstr>Writing Style</vt:lpstr>
      <vt:lpstr>Theme of Death</vt:lpstr>
      <vt:lpstr>Calm in the Face of Death</vt:lpstr>
      <vt:lpstr>The Power of Nada</vt:lpstr>
      <vt:lpstr>The Search for Value</vt:lpstr>
      <vt:lpstr>Reading Hemingway</vt:lpstr>
      <vt:lpstr>Iceberg Theory</vt:lpstr>
      <vt:lpstr>Below the Water Level of Hemingway’s Iceberg</vt:lpstr>
      <vt:lpstr>The Surface of the Iceberg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Ernest Hemingway</dc:title>
  <dc:creator>Cotton, Aleecia</dc:creator>
  <cp:lastModifiedBy>Cotton, Aleecia</cp:lastModifiedBy>
  <cp:revision>4</cp:revision>
  <cp:lastPrinted>2013-04-09T14:49:13Z</cp:lastPrinted>
  <dcterms:created xsi:type="dcterms:W3CDTF">2013-04-09T14:21:11Z</dcterms:created>
  <dcterms:modified xsi:type="dcterms:W3CDTF">2013-04-09T14:51:12Z</dcterms:modified>
</cp:coreProperties>
</file>