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2" r:id="rId5"/>
    <p:sldId id="259" r:id="rId6"/>
    <p:sldId id="260" r:id="rId7"/>
    <p:sldId id="262" r:id="rId8"/>
    <p:sldId id="264" r:id="rId9"/>
    <p:sldId id="261" r:id="rId10"/>
    <p:sldId id="263" r:id="rId11"/>
    <p:sldId id="265" r:id="rId12"/>
    <p:sldId id="266" r:id="rId13"/>
    <p:sldId id="267" r:id="rId14"/>
    <p:sldId id="268" r:id="rId15"/>
    <p:sldId id="269" r:id="rId16"/>
    <p:sldId id="274" r:id="rId17"/>
    <p:sldId id="271" r:id="rId18"/>
    <p:sldId id="275" r:id="rId19"/>
    <p:sldId id="276" r:id="rId20"/>
    <p:sldId id="283"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6"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B61BEF0D-F0BB-DE4B-95CE-6DB70DBA9567}" type="datetimeFigureOut">
              <a:rPr lang="en-US" dirty="0"/>
              <a:pPr/>
              <a:t>2/14/2015</a:t>
            </a:fld>
            <a:endParaRPr lang="en-US" dirty="0"/>
          </a:p>
        </p:txBody>
      </p:sp>
      <p:sp>
        <p:nvSpPr>
          <p:cNvPr id="5" name="Footer Placeholder 4"/>
          <p:cNvSpPr>
            <a:spLocks noGrp="1"/>
          </p:cNvSpPr>
          <p:nvPr>
            <p:ph type="ftr" sz="quarter" idx="11"/>
          </p:nvPr>
        </p:nvSpPr>
        <p:spPr>
          <a:xfrm>
            <a:off x="2692397" y="5037663"/>
            <a:ext cx="5214635" cy="279400"/>
          </a:xfrm>
        </p:spPr>
        <p:txBody>
          <a:bodyPr/>
          <a:lstStyle/>
          <a:p>
            <a:endParaRPr lang="en-US" dirty="0"/>
          </a:p>
        </p:txBody>
      </p:sp>
      <p:sp>
        <p:nvSpPr>
          <p:cNvPr id="6" name="Slide Number Placeholder 5"/>
          <p:cNvSpPr>
            <a:spLocks noGrp="1"/>
          </p:cNvSpPr>
          <p:nvPr>
            <p:ph type="sldNum" sz="quarter" idx="12"/>
          </p:nvPr>
        </p:nvSpPr>
        <p:spPr>
          <a:xfrm>
            <a:off x="8956900" y="5037663"/>
            <a:ext cx="551167" cy="279400"/>
          </a:xfrm>
        </p:spPr>
        <p:txBody>
          <a:bodyPr/>
          <a:lstStyle/>
          <a:p>
            <a:fld id="{D57F1E4F-1CFF-5643-939E-217C01CDF565}" type="slidenum">
              <a:rPr lang="en-US" dirty="0"/>
              <a:pPr/>
              <a:t>‹#›</a:t>
            </a:fld>
            <a:endParaRPr lang="en-US"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dirty="0"/>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dirty="0"/>
              <a:t>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2/14/2015</a:t>
            </a:fld>
            <a:endParaRPr lang="en-US"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8" r:id="rId2"/>
    <p:sldLayoutId id="2147483651" r:id="rId3"/>
    <p:sldLayoutId id="2147483669"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Pride and Prejudice</a:t>
            </a:r>
            <a:endParaRPr lang="en-US" dirty="0"/>
          </a:p>
        </p:txBody>
      </p:sp>
      <p:sp>
        <p:nvSpPr>
          <p:cNvPr id="3" name="Subtitle 2"/>
          <p:cNvSpPr>
            <a:spLocks noGrp="1"/>
          </p:cNvSpPr>
          <p:nvPr>
            <p:ph type="subTitle" idx="1"/>
          </p:nvPr>
        </p:nvSpPr>
        <p:spPr/>
        <p:txBody>
          <a:bodyPr/>
          <a:lstStyle/>
          <a:p>
            <a:r>
              <a:rPr lang="en-US" dirty="0" smtClean="0"/>
              <a:t>Ch. 36-41 Discussion Guide</a:t>
            </a:r>
            <a:endParaRPr lang="en-US" dirty="0"/>
          </a:p>
        </p:txBody>
      </p:sp>
    </p:spTree>
    <p:extLst>
      <p:ext uri="{BB962C8B-B14F-4D97-AF65-F5344CB8AC3E}">
        <p14:creationId xmlns:p14="http://schemas.microsoft.com/office/powerpoint/2010/main" val="155020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38</a:t>
            </a:r>
            <a:endParaRPr lang="en-US" dirty="0"/>
          </a:p>
        </p:txBody>
      </p:sp>
      <p:sp>
        <p:nvSpPr>
          <p:cNvPr id="3" name="Content Placeholder 2"/>
          <p:cNvSpPr>
            <a:spLocks noGrp="1"/>
          </p:cNvSpPr>
          <p:nvPr>
            <p:ph idx="1"/>
          </p:nvPr>
        </p:nvSpPr>
        <p:spPr/>
        <p:txBody>
          <a:bodyPr/>
          <a:lstStyle/>
          <a:p>
            <a:r>
              <a:rPr lang="en-US" dirty="0" smtClean="0"/>
              <a:t>Collins’ thoughts on his marriage</a:t>
            </a:r>
          </a:p>
          <a:p>
            <a:pPr lvl="1"/>
            <a:r>
              <a:rPr lang="en-US" dirty="0" smtClean="0"/>
              <a:t>“My dear Charlotte and I have but one mind and one way of thinking. There is in every thing a most remarkable resemblance of character and ideas between us. We seem to have been designed for each other” (Austen 184).</a:t>
            </a:r>
          </a:p>
          <a:p>
            <a:pPr lvl="2"/>
            <a:r>
              <a:rPr lang="en-US" dirty="0" smtClean="0"/>
              <a:t>What do you think?</a:t>
            </a:r>
          </a:p>
          <a:p>
            <a:r>
              <a:rPr lang="en-US" dirty="0" smtClean="0"/>
              <a:t>Charlotte’s reaction to her life</a:t>
            </a:r>
          </a:p>
          <a:p>
            <a:pPr lvl="1"/>
            <a:r>
              <a:rPr lang="en-US" dirty="0" smtClean="0"/>
              <a:t>“She had chosen it with her eyes open, and though evidently regretting that her visitors were to go, she did not seem to ask for compassion…” (Austen 184).</a:t>
            </a:r>
            <a:endParaRPr lang="en-US" dirty="0"/>
          </a:p>
        </p:txBody>
      </p:sp>
    </p:spTree>
    <p:extLst>
      <p:ext uri="{BB962C8B-B14F-4D97-AF65-F5344CB8AC3E}">
        <p14:creationId xmlns:p14="http://schemas.microsoft.com/office/powerpoint/2010/main" val="1814948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39</a:t>
            </a:r>
            <a:endParaRPr lang="en-US" dirty="0"/>
          </a:p>
        </p:txBody>
      </p:sp>
      <p:sp>
        <p:nvSpPr>
          <p:cNvPr id="3" name="Content Placeholder 2"/>
          <p:cNvSpPr>
            <a:spLocks noGrp="1"/>
          </p:cNvSpPr>
          <p:nvPr>
            <p:ph idx="1"/>
          </p:nvPr>
        </p:nvSpPr>
        <p:spPr/>
        <p:txBody>
          <a:bodyPr/>
          <a:lstStyle/>
          <a:p>
            <a:r>
              <a:rPr lang="en-US" dirty="0" smtClean="0"/>
              <a:t>Why does Lydia want to go to Brighton?</a:t>
            </a:r>
          </a:p>
          <a:p>
            <a:r>
              <a:rPr lang="en-US" dirty="0" smtClean="0"/>
              <a:t>What is the update on Wickham’s status? How does Elizabeth take the news?</a:t>
            </a:r>
          </a:p>
          <a:p>
            <a:r>
              <a:rPr lang="en-US" dirty="0" smtClean="0"/>
              <a:t>How would you characterize Lydia in this chapter? Why?</a:t>
            </a:r>
            <a:endParaRPr lang="en-US" dirty="0"/>
          </a:p>
        </p:txBody>
      </p:sp>
    </p:spTree>
    <p:extLst>
      <p:ext uri="{BB962C8B-B14F-4D97-AF65-F5344CB8AC3E}">
        <p14:creationId xmlns:p14="http://schemas.microsoft.com/office/powerpoint/2010/main" val="2857852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40</a:t>
            </a:r>
            <a:endParaRPr lang="en-US" dirty="0"/>
          </a:p>
        </p:txBody>
      </p:sp>
      <p:sp>
        <p:nvSpPr>
          <p:cNvPr id="3" name="Content Placeholder 2"/>
          <p:cNvSpPr>
            <a:spLocks noGrp="1"/>
          </p:cNvSpPr>
          <p:nvPr>
            <p:ph idx="1"/>
          </p:nvPr>
        </p:nvSpPr>
        <p:spPr/>
        <p:txBody>
          <a:bodyPr/>
          <a:lstStyle/>
          <a:p>
            <a:r>
              <a:rPr lang="en-US" dirty="0" smtClean="0"/>
              <a:t>As usual, Elizabeth has to update her sister Jane on what has happened. </a:t>
            </a:r>
          </a:p>
          <a:p>
            <a:r>
              <a:rPr lang="en-US" dirty="0" smtClean="0"/>
              <a:t>What is Jane’s reaction to the news about Darcy’s proposal?</a:t>
            </a:r>
          </a:p>
          <a:p>
            <a:r>
              <a:rPr lang="en-US" dirty="0" smtClean="0"/>
              <a:t>What is her reaction to the news about Wickham?</a:t>
            </a:r>
            <a:endParaRPr lang="en-US" dirty="0"/>
          </a:p>
        </p:txBody>
      </p:sp>
    </p:spTree>
    <p:extLst>
      <p:ext uri="{BB962C8B-B14F-4D97-AF65-F5344CB8AC3E}">
        <p14:creationId xmlns:p14="http://schemas.microsoft.com/office/powerpoint/2010/main" val="846924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40</a:t>
            </a:r>
            <a:endParaRPr lang="en-US" dirty="0"/>
          </a:p>
        </p:txBody>
      </p:sp>
      <p:sp>
        <p:nvSpPr>
          <p:cNvPr id="3" name="Content Placeholder 2"/>
          <p:cNvSpPr>
            <a:spLocks noGrp="1"/>
          </p:cNvSpPr>
          <p:nvPr>
            <p:ph idx="1"/>
          </p:nvPr>
        </p:nvSpPr>
        <p:spPr/>
        <p:txBody>
          <a:bodyPr>
            <a:normAutofit lnSpcReduction="10000"/>
          </a:bodyPr>
          <a:lstStyle/>
          <a:p>
            <a:r>
              <a:rPr lang="en-US" dirty="0" smtClean="0"/>
              <a:t>Elizabeth’s hesitation</a:t>
            </a:r>
          </a:p>
          <a:p>
            <a:pPr lvl="1"/>
            <a:r>
              <a:rPr lang="en-US" dirty="0" smtClean="0"/>
              <a:t>“The general prejudice against Mr. Darcy is so violent that it would be the death of half the good people in </a:t>
            </a:r>
            <a:r>
              <a:rPr lang="en-US" dirty="0" err="1" smtClean="0"/>
              <a:t>Meryton</a:t>
            </a:r>
            <a:r>
              <a:rPr lang="en-US" dirty="0" smtClean="0"/>
              <a:t>, to attempt to place him in an amiable light. I am not equal to it” (Austen 193).</a:t>
            </a:r>
          </a:p>
          <a:p>
            <a:pPr lvl="1"/>
            <a:r>
              <a:rPr lang="en-US" dirty="0" smtClean="0"/>
              <a:t>Is this decision justified? Why or why not?</a:t>
            </a:r>
          </a:p>
          <a:p>
            <a:r>
              <a:rPr lang="en-US" dirty="0" smtClean="0"/>
              <a:t>Mrs. </a:t>
            </a:r>
            <a:r>
              <a:rPr lang="en-US" dirty="0" err="1" smtClean="0"/>
              <a:t>Bennet</a:t>
            </a:r>
            <a:endParaRPr lang="en-US" dirty="0" smtClean="0"/>
          </a:p>
          <a:p>
            <a:pPr lvl="1"/>
            <a:r>
              <a:rPr lang="en-US" dirty="0" smtClean="0"/>
              <a:t>How does she react to the loss of Bingley?</a:t>
            </a:r>
          </a:p>
          <a:p>
            <a:pPr lvl="1"/>
            <a:r>
              <a:rPr lang="en-US" dirty="0" smtClean="0"/>
              <a:t>Why doesn’t Elizabeth share what she knows about Bingley with her mother?</a:t>
            </a:r>
            <a:endParaRPr lang="en-US" dirty="0"/>
          </a:p>
        </p:txBody>
      </p:sp>
    </p:spTree>
    <p:extLst>
      <p:ext uri="{BB962C8B-B14F-4D97-AF65-F5344CB8AC3E}">
        <p14:creationId xmlns:p14="http://schemas.microsoft.com/office/powerpoint/2010/main" val="2891409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41</a:t>
            </a:r>
            <a:endParaRPr lang="en-US" dirty="0"/>
          </a:p>
        </p:txBody>
      </p:sp>
      <p:sp>
        <p:nvSpPr>
          <p:cNvPr id="3" name="Content Placeholder 2"/>
          <p:cNvSpPr>
            <a:spLocks noGrp="1"/>
          </p:cNvSpPr>
          <p:nvPr>
            <p:ph idx="1"/>
          </p:nvPr>
        </p:nvSpPr>
        <p:spPr/>
        <p:txBody>
          <a:bodyPr/>
          <a:lstStyle/>
          <a:p>
            <a:r>
              <a:rPr lang="en-US" dirty="0" smtClean="0"/>
              <a:t>Why is the fact that the regiment is leaving such a tragedy for the young </a:t>
            </a:r>
            <a:r>
              <a:rPr lang="en-US" dirty="0" err="1" smtClean="0"/>
              <a:t>Bennets</a:t>
            </a:r>
            <a:r>
              <a:rPr lang="en-US" dirty="0" smtClean="0"/>
              <a:t>?</a:t>
            </a:r>
          </a:p>
          <a:p>
            <a:r>
              <a:rPr lang="en-US" dirty="0" smtClean="0"/>
              <a:t>What event causes Lydia to lose what is left of her mind?</a:t>
            </a:r>
          </a:p>
          <a:p>
            <a:pPr lvl="1"/>
            <a:r>
              <a:rPr lang="en-US" dirty="0" smtClean="0"/>
              <a:t>How does Kitty react?</a:t>
            </a:r>
          </a:p>
          <a:p>
            <a:r>
              <a:rPr lang="en-US" dirty="0" smtClean="0"/>
              <a:t>What advice does Elizabeth give her father?</a:t>
            </a:r>
          </a:p>
          <a:p>
            <a:pPr lvl="1"/>
            <a:r>
              <a:rPr lang="en-US" dirty="0" smtClean="0"/>
              <a:t>How does he react?</a:t>
            </a:r>
          </a:p>
          <a:p>
            <a:pPr lvl="1"/>
            <a:r>
              <a:rPr lang="en-US" dirty="0" smtClean="0"/>
              <a:t>What is Elizabeth’s real objection? Think about what Darcy said…</a:t>
            </a:r>
            <a:endParaRPr lang="en-US" dirty="0"/>
          </a:p>
        </p:txBody>
      </p:sp>
    </p:spTree>
    <p:extLst>
      <p:ext uri="{BB962C8B-B14F-4D97-AF65-F5344CB8AC3E}">
        <p14:creationId xmlns:p14="http://schemas.microsoft.com/office/powerpoint/2010/main" val="2023367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41</a:t>
            </a:r>
            <a:endParaRPr lang="en-US" dirty="0"/>
          </a:p>
        </p:txBody>
      </p:sp>
      <p:sp>
        <p:nvSpPr>
          <p:cNvPr id="3" name="Content Placeholder 2"/>
          <p:cNvSpPr>
            <a:spLocks noGrp="1"/>
          </p:cNvSpPr>
          <p:nvPr>
            <p:ph idx="1"/>
          </p:nvPr>
        </p:nvSpPr>
        <p:spPr/>
        <p:txBody>
          <a:bodyPr>
            <a:normAutofit/>
          </a:bodyPr>
          <a:lstStyle/>
          <a:p>
            <a:r>
              <a:rPr lang="en-US" dirty="0" smtClean="0"/>
              <a:t>Lydia’s daydreams about Brighton</a:t>
            </a:r>
          </a:p>
          <a:p>
            <a:pPr lvl="1"/>
            <a:r>
              <a:rPr lang="en-US" dirty="0" smtClean="0"/>
              <a:t>“In Lydia’s imagination, a visit to Brighton comprised every possibility of earthly happiness. She saw with the creative eye of fancy, the streets of that gay bathing place covered with officers. She saw herself the object of attention…” (Austen 198).</a:t>
            </a:r>
          </a:p>
          <a:p>
            <a:r>
              <a:rPr lang="en-US" dirty="0" smtClean="0"/>
              <a:t>Elizabeth and Wickham</a:t>
            </a:r>
          </a:p>
          <a:p>
            <a:pPr lvl="1"/>
            <a:r>
              <a:rPr lang="en-US" dirty="0" smtClean="0"/>
              <a:t>How have her feelings for him changed?</a:t>
            </a:r>
          </a:p>
          <a:p>
            <a:pPr lvl="1"/>
            <a:r>
              <a:rPr lang="en-US" dirty="0" smtClean="0"/>
              <a:t>How does he know she is onto him?</a:t>
            </a:r>
          </a:p>
        </p:txBody>
      </p:sp>
    </p:spTree>
    <p:extLst>
      <p:ext uri="{BB962C8B-B14F-4D97-AF65-F5344CB8AC3E}">
        <p14:creationId xmlns:p14="http://schemas.microsoft.com/office/powerpoint/2010/main" val="1494368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41</a:t>
            </a:r>
            <a:endParaRPr lang="en-US" dirty="0"/>
          </a:p>
        </p:txBody>
      </p:sp>
      <p:sp>
        <p:nvSpPr>
          <p:cNvPr id="3" name="Content Placeholder 2"/>
          <p:cNvSpPr>
            <a:spLocks noGrp="1"/>
          </p:cNvSpPr>
          <p:nvPr>
            <p:ph idx="1"/>
          </p:nvPr>
        </p:nvSpPr>
        <p:spPr/>
        <p:txBody>
          <a:bodyPr/>
          <a:lstStyle/>
          <a:p>
            <a:r>
              <a:rPr lang="en-US" dirty="0" smtClean="0"/>
              <a:t>How does the family react to Lydia’s departure?</a:t>
            </a:r>
          </a:p>
          <a:p>
            <a:r>
              <a:rPr lang="en-US" dirty="0" smtClean="0"/>
              <a:t>How do you account for the fact that sisters in the same family can be so different?</a:t>
            </a:r>
          </a:p>
          <a:p>
            <a:pPr lvl="1"/>
            <a:r>
              <a:rPr lang="en-US" dirty="0" smtClean="0"/>
              <a:t>Birth Order Characteristics</a:t>
            </a:r>
            <a:endParaRPr lang="en-US" dirty="0"/>
          </a:p>
        </p:txBody>
      </p:sp>
    </p:spTree>
    <p:extLst>
      <p:ext uri="{BB962C8B-B14F-4D97-AF65-F5344CB8AC3E}">
        <p14:creationId xmlns:p14="http://schemas.microsoft.com/office/powerpoint/2010/main" val="2181618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Gallery of Fools?</a:t>
            </a:r>
            <a:endParaRPr lang="en-US" dirty="0"/>
          </a:p>
        </p:txBody>
      </p:sp>
      <p:sp>
        <p:nvSpPr>
          <p:cNvPr id="3" name="Content Placeholder 2"/>
          <p:cNvSpPr>
            <a:spLocks noGrp="1"/>
          </p:cNvSpPr>
          <p:nvPr>
            <p:ph idx="1"/>
          </p:nvPr>
        </p:nvSpPr>
        <p:spPr/>
        <p:txBody>
          <a:bodyPr/>
          <a:lstStyle/>
          <a:p>
            <a:r>
              <a:rPr lang="en-US" dirty="0" smtClean="0"/>
              <a:t>In “Jane Austen’s Fools,” John </a:t>
            </a:r>
            <a:r>
              <a:rPr lang="en-US" dirty="0" err="1" smtClean="0"/>
              <a:t>Lauber</a:t>
            </a:r>
            <a:r>
              <a:rPr lang="en-US" dirty="0" smtClean="0"/>
              <a:t> argues that:</a:t>
            </a:r>
          </a:p>
          <a:p>
            <a:pPr lvl="1"/>
            <a:r>
              <a:rPr lang="en-US" dirty="0" smtClean="0"/>
              <a:t>“Pride and Prejudice offers an even richer gallery of fools: Collins, Mrs. </a:t>
            </a:r>
            <a:r>
              <a:rPr lang="en-US" dirty="0" err="1" smtClean="0"/>
              <a:t>Bennet</a:t>
            </a:r>
            <a:r>
              <a:rPr lang="en-US" dirty="0" smtClean="0"/>
              <a:t>, Lady Catherine de </a:t>
            </a:r>
            <a:r>
              <a:rPr lang="en-US" dirty="0" err="1" smtClean="0"/>
              <a:t>Bourgh</a:t>
            </a:r>
            <a:r>
              <a:rPr lang="en-US" dirty="0" smtClean="0"/>
              <a:t>, Sir William Lucas, Mrs. Philips, and Mary and Lydia </a:t>
            </a:r>
            <a:r>
              <a:rPr lang="en-US" dirty="0" err="1" smtClean="0"/>
              <a:t>Bennet</a:t>
            </a:r>
            <a:r>
              <a:rPr lang="en-US" dirty="0" smtClean="0"/>
              <a:t> (the learned fool and the noisy fool respectively). Against the background of such a mother and such sisters, the heroine’s wit and charm double their effect, while that same family, by arousing the pride and contempt of Darcy, leads him to attempt to save his friend Bingley from marriage with Jane, thus initiating the major action of the book.”</a:t>
            </a:r>
            <a:endParaRPr lang="en-US" dirty="0"/>
          </a:p>
        </p:txBody>
      </p:sp>
    </p:spTree>
    <p:extLst>
      <p:ext uri="{BB962C8B-B14F-4D97-AF65-F5344CB8AC3E}">
        <p14:creationId xmlns:p14="http://schemas.microsoft.com/office/powerpoint/2010/main" val="2284895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first two paragraphs of this chapter characterize the </a:t>
            </a:r>
            <a:r>
              <a:rPr lang="en-US" dirty="0" err="1" smtClean="0"/>
              <a:t>Bennets</a:t>
            </a:r>
            <a:r>
              <a:rPr lang="en-US" dirty="0" smtClean="0"/>
              <a:t>’ marriage as seen by Elizabeth.</a:t>
            </a:r>
          </a:p>
          <a:p>
            <a:pPr lvl="1"/>
            <a:r>
              <a:rPr lang="en-US" dirty="0" smtClean="0"/>
              <a:t>What does she say?</a:t>
            </a:r>
          </a:p>
          <a:p>
            <a:r>
              <a:rPr lang="en-US" dirty="0" smtClean="0"/>
              <a:t>What news do they receive from Lydia?</a:t>
            </a:r>
          </a:p>
          <a:p>
            <a:r>
              <a:rPr lang="en-US" dirty="0" smtClean="0"/>
              <a:t>What event does Elizabeth now anticipate?</a:t>
            </a:r>
          </a:p>
          <a:p>
            <a:pPr lvl="1"/>
            <a:r>
              <a:rPr lang="en-US" dirty="0" smtClean="0"/>
              <a:t>How do their travel plans change?</a:t>
            </a:r>
          </a:p>
          <a:p>
            <a:pPr lvl="1"/>
            <a:r>
              <a:rPr lang="en-US" dirty="0" smtClean="0"/>
              <a:t>How does Elizabeth feel about the change?</a:t>
            </a:r>
          </a:p>
          <a:p>
            <a:pPr lvl="1"/>
            <a:r>
              <a:rPr lang="en-US" dirty="0" smtClean="0"/>
              <a:t>Why does she ultimately agree to visit </a:t>
            </a:r>
            <a:r>
              <a:rPr lang="en-US" dirty="0" err="1" smtClean="0"/>
              <a:t>Pemberley</a:t>
            </a:r>
            <a:r>
              <a:rPr lang="en-US" dirty="0" smtClean="0"/>
              <a:t>?</a:t>
            </a:r>
            <a:endParaRPr lang="en-US" dirty="0"/>
          </a:p>
        </p:txBody>
      </p:sp>
    </p:spTree>
    <p:extLst>
      <p:ext uri="{BB962C8B-B14F-4D97-AF65-F5344CB8AC3E}">
        <p14:creationId xmlns:p14="http://schemas.microsoft.com/office/powerpoint/2010/main" val="97410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does Elizabeth feel about </a:t>
            </a:r>
            <a:r>
              <a:rPr lang="en-US" dirty="0" err="1" smtClean="0"/>
              <a:t>Pemberley’s</a:t>
            </a:r>
            <a:r>
              <a:rPr lang="en-US" dirty="0" smtClean="0"/>
              <a:t> natural surroundings?</a:t>
            </a:r>
          </a:p>
          <a:p>
            <a:r>
              <a:rPr lang="en-US" dirty="0" smtClean="0"/>
              <a:t>Describing Elizabeth’s view of the </a:t>
            </a:r>
            <a:r>
              <a:rPr lang="en-US" dirty="0" err="1" smtClean="0"/>
              <a:t>Pemberley</a:t>
            </a:r>
            <a:r>
              <a:rPr lang="en-US" dirty="0" smtClean="0"/>
              <a:t> estate, critic Alistair Duckworth writes:</a:t>
            </a:r>
          </a:p>
          <a:p>
            <a:pPr lvl="1"/>
            <a:r>
              <a:rPr lang="en-US" dirty="0" smtClean="0"/>
              <a:t>“By traveling first through the park, then looking back over it, Elizabeth is made aware of the permanence of the estate and yet of the necessarily partial and angled view of the individual. She sees that no overall view is possible to the single vision, but that an approximation to such a view is possible provided the individual is both retrospective and circumspect. More than this, it is not only the angle of the view but the distance from the object which renders the individual sight fallible. An abrupt hill may have its steepness emphasized, just as Darcy’s personal abruptness may be exaggerated, by the distance from which it is viewed.”</a:t>
            </a:r>
          </a:p>
        </p:txBody>
      </p:sp>
    </p:spTree>
    <p:extLst>
      <p:ext uri="{BB962C8B-B14F-4D97-AF65-F5344CB8AC3E}">
        <p14:creationId xmlns:p14="http://schemas.microsoft.com/office/powerpoint/2010/main" val="50041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36</a:t>
            </a:r>
            <a:endParaRPr lang="en-US" dirty="0"/>
          </a:p>
        </p:txBody>
      </p:sp>
      <p:sp>
        <p:nvSpPr>
          <p:cNvPr id="3" name="Content Placeholder 2"/>
          <p:cNvSpPr>
            <a:spLocks noGrp="1"/>
          </p:cNvSpPr>
          <p:nvPr>
            <p:ph idx="1"/>
          </p:nvPr>
        </p:nvSpPr>
        <p:spPr/>
        <p:txBody>
          <a:bodyPr>
            <a:normAutofit lnSpcReduction="10000"/>
          </a:bodyPr>
          <a:lstStyle/>
          <a:p>
            <a:r>
              <a:rPr lang="en-US" dirty="0" smtClean="0"/>
              <a:t>“With a strong </a:t>
            </a:r>
            <a:r>
              <a:rPr lang="en-US" b="1" dirty="0" smtClean="0"/>
              <a:t>prejudice</a:t>
            </a:r>
            <a:r>
              <a:rPr lang="en-US" dirty="0" smtClean="0"/>
              <a:t> against every thing he might say, she began his account of what had happened at </a:t>
            </a:r>
            <a:r>
              <a:rPr lang="en-US" dirty="0" err="1" smtClean="0"/>
              <a:t>Netherfield</a:t>
            </a:r>
            <a:r>
              <a:rPr lang="en-US" dirty="0" smtClean="0"/>
              <a:t>” (Austen 174).</a:t>
            </a:r>
          </a:p>
          <a:p>
            <a:pPr lvl="1"/>
            <a:r>
              <a:rPr lang="en-US" dirty="0" smtClean="0"/>
              <a:t>Elizabeth’s prejudice initially leads her to believe that Darcy is “all </a:t>
            </a:r>
            <a:r>
              <a:rPr lang="en-US" b="1" dirty="0" smtClean="0"/>
              <a:t>pride</a:t>
            </a:r>
            <a:r>
              <a:rPr lang="en-US" dirty="0" smtClean="0"/>
              <a:t> and insolence” (174).</a:t>
            </a:r>
          </a:p>
          <a:p>
            <a:r>
              <a:rPr lang="en-US" dirty="0" smtClean="0"/>
              <a:t>“She grew absolutely ashamed of herself. Of neither Darcy nor Wickham could she think, without feeling that she had been blind, partial, prejudiced, absurd” (Austen 177).</a:t>
            </a:r>
          </a:p>
          <a:p>
            <a:pPr lvl="1"/>
            <a:r>
              <a:rPr lang="en-US" dirty="0" smtClean="0"/>
              <a:t>What changes when Elizabeth reconsiders what she “knows” about Darcy, Wickham, etc.?</a:t>
            </a:r>
            <a:endParaRPr lang="en-US" dirty="0"/>
          </a:p>
        </p:txBody>
      </p:sp>
    </p:spTree>
    <p:extLst>
      <p:ext uri="{BB962C8B-B14F-4D97-AF65-F5344CB8AC3E}">
        <p14:creationId xmlns:p14="http://schemas.microsoft.com/office/powerpoint/2010/main" val="2613862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43</a:t>
            </a:r>
            <a:endParaRPr lang="en-US" dirty="0"/>
          </a:p>
        </p:txBody>
      </p:sp>
      <p:sp>
        <p:nvSpPr>
          <p:cNvPr id="3" name="Content Placeholder 2"/>
          <p:cNvSpPr>
            <a:spLocks noGrp="1"/>
          </p:cNvSpPr>
          <p:nvPr>
            <p:ph idx="1"/>
          </p:nvPr>
        </p:nvSpPr>
        <p:spPr/>
        <p:txBody>
          <a:bodyPr/>
          <a:lstStyle/>
          <a:p>
            <a:r>
              <a:rPr lang="en-US" dirty="0"/>
              <a:t>Who is Mrs. Reynolds? What does she think of Darcy?</a:t>
            </a:r>
          </a:p>
          <a:p>
            <a:pPr lvl="1"/>
            <a:r>
              <a:rPr lang="en-US" dirty="0"/>
              <a:t>Why might her opinion be particularly important?</a:t>
            </a:r>
          </a:p>
          <a:p>
            <a:r>
              <a:rPr lang="en-US" dirty="0"/>
              <a:t>What does Elizabeth’s embarrassment at Darcy’s appearance suggest?</a:t>
            </a:r>
          </a:p>
          <a:p>
            <a:endParaRPr lang="en-US" dirty="0"/>
          </a:p>
        </p:txBody>
      </p:sp>
    </p:spTree>
    <p:extLst>
      <p:ext uri="{BB962C8B-B14F-4D97-AF65-F5344CB8AC3E}">
        <p14:creationId xmlns:p14="http://schemas.microsoft.com/office/powerpoint/2010/main" val="4033036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43</a:t>
            </a:r>
            <a:endParaRPr lang="en-US" dirty="0"/>
          </a:p>
        </p:txBody>
      </p:sp>
      <p:sp>
        <p:nvSpPr>
          <p:cNvPr id="3" name="Content Placeholder 2"/>
          <p:cNvSpPr>
            <a:spLocks noGrp="1"/>
          </p:cNvSpPr>
          <p:nvPr>
            <p:ph idx="1"/>
          </p:nvPr>
        </p:nvSpPr>
        <p:spPr/>
        <p:txBody>
          <a:bodyPr/>
          <a:lstStyle/>
          <a:p>
            <a:r>
              <a:rPr lang="en-US" dirty="0" smtClean="0"/>
              <a:t>“Her astonishment, however, was extreme; and continually she was repeating, ‘Why is he so altered? From what can it proceed? It cannot be for me, it cannot be for my sake that his manners are thus softened. My reproofs at </a:t>
            </a:r>
            <a:r>
              <a:rPr lang="en-US" dirty="0" err="1" smtClean="0"/>
              <a:t>Hunsford</a:t>
            </a:r>
            <a:r>
              <a:rPr lang="en-US" dirty="0" smtClean="0"/>
              <a:t> could not work such a change as this. It is impossible that he should still love me’” (Austen 216).</a:t>
            </a:r>
          </a:p>
          <a:p>
            <a:pPr lvl="1"/>
            <a:r>
              <a:rPr lang="en-US" dirty="0" smtClean="0"/>
              <a:t>Why do you think he is so changed?</a:t>
            </a:r>
            <a:endParaRPr lang="en-US" dirty="0"/>
          </a:p>
        </p:txBody>
      </p:sp>
    </p:spTree>
    <p:extLst>
      <p:ext uri="{BB962C8B-B14F-4D97-AF65-F5344CB8AC3E}">
        <p14:creationId xmlns:p14="http://schemas.microsoft.com/office/powerpoint/2010/main" val="1643678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43</a:t>
            </a:r>
            <a:endParaRPr lang="en-US" dirty="0"/>
          </a:p>
        </p:txBody>
      </p:sp>
      <p:sp>
        <p:nvSpPr>
          <p:cNvPr id="3" name="Content Placeholder 2"/>
          <p:cNvSpPr>
            <a:spLocks noGrp="1"/>
          </p:cNvSpPr>
          <p:nvPr>
            <p:ph idx="1"/>
          </p:nvPr>
        </p:nvSpPr>
        <p:spPr/>
        <p:txBody>
          <a:bodyPr/>
          <a:lstStyle/>
          <a:p>
            <a:r>
              <a:rPr lang="en-US" dirty="0" smtClean="0"/>
              <a:t>Evidence that things are changing between Elizabeth and Darcy</a:t>
            </a:r>
          </a:p>
          <a:p>
            <a:pPr lvl="1"/>
            <a:r>
              <a:rPr lang="en-US" dirty="0" smtClean="0"/>
              <a:t>His manners and courtesy toward her aunt and uncle</a:t>
            </a:r>
          </a:p>
          <a:p>
            <a:pPr lvl="1"/>
            <a:r>
              <a:rPr lang="en-US" dirty="0" smtClean="0"/>
              <a:t>His desire for her to meet his sister</a:t>
            </a:r>
          </a:p>
          <a:p>
            <a:pPr lvl="1"/>
            <a:r>
              <a:rPr lang="en-US" dirty="0" smtClean="0"/>
              <a:t>Elizabeth’s revelation about Wickham’s story</a:t>
            </a:r>
            <a:endParaRPr lang="en-US" dirty="0"/>
          </a:p>
        </p:txBody>
      </p:sp>
    </p:spTree>
    <p:extLst>
      <p:ext uri="{BB962C8B-B14F-4D97-AF65-F5344CB8AC3E}">
        <p14:creationId xmlns:p14="http://schemas.microsoft.com/office/powerpoint/2010/main" val="3123044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44</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Elizabeth’s first impression of Georgiana Darcy?</a:t>
            </a:r>
          </a:p>
          <a:p>
            <a:pPr lvl="1"/>
            <a:r>
              <a:rPr lang="en-US" dirty="0" smtClean="0"/>
              <a:t>Is she what you expected?</a:t>
            </a:r>
          </a:p>
          <a:p>
            <a:pPr lvl="1"/>
            <a:r>
              <a:rPr lang="en-US" dirty="0" smtClean="0"/>
              <a:t>How much should rumors be trusted?</a:t>
            </a:r>
          </a:p>
          <a:p>
            <a:r>
              <a:rPr lang="en-US" dirty="0" smtClean="0"/>
              <a:t>“The suspicions which had just arisen of Mr. Darcy and their </a:t>
            </a:r>
            <a:r>
              <a:rPr lang="en-US" dirty="0" err="1" smtClean="0"/>
              <a:t>neice</a:t>
            </a:r>
            <a:r>
              <a:rPr lang="en-US" dirty="0" smtClean="0"/>
              <a:t>, directed their observation towards each with an earnest, though guarded, inquiry; and they soon drew from those enquiries the full conviction that one of them at least knew what it was to love” (Austen 221).</a:t>
            </a:r>
          </a:p>
          <a:p>
            <a:pPr lvl="1"/>
            <a:r>
              <a:rPr lang="en-US" dirty="0" smtClean="0"/>
              <a:t>What do the Gardiners believe?</a:t>
            </a:r>
            <a:endParaRPr lang="en-US" dirty="0"/>
          </a:p>
        </p:txBody>
      </p:sp>
    </p:spTree>
    <p:extLst>
      <p:ext uri="{BB962C8B-B14F-4D97-AF65-F5344CB8AC3E}">
        <p14:creationId xmlns:p14="http://schemas.microsoft.com/office/powerpoint/2010/main" val="3161971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44</a:t>
            </a:r>
            <a:endParaRPr lang="en-US" dirty="0"/>
          </a:p>
        </p:txBody>
      </p:sp>
      <p:sp>
        <p:nvSpPr>
          <p:cNvPr id="3" name="Content Placeholder 2"/>
          <p:cNvSpPr>
            <a:spLocks noGrp="1"/>
          </p:cNvSpPr>
          <p:nvPr>
            <p:ph idx="1"/>
          </p:nvPr>
        </p:nvSpPr>
        <p:spPr/>
        <p:txBody>
          <a:bodyPr/>
          <a:lstStyle/>
          <a:p>
            <a:r>
              <a:rPr lang="en-US" dirty="0"/>
              <a:t>What does Elizabeth hope regarding Bingley and Jane? See p. </a:t>
            </a:r>
            <a:r>
              <a:rPr lang="en-US" dirty="0" smtClean="0"/>
              <a:t>221</a:t>
            </a:r>
          </a:p>
          <a:p>
            <a:r>
              <a:rPr lang="en-US" dirty="0" smtClean="0"/>
              <a:t>Here where people really know Darcy, what is the general opinion of him?</a:t>
            </a:r>
          </a:p>
          <a:p>
            <a:r>
              <a:rPr lang="en-US" dirty="0" smtClean="0"/>
              <a:t>Here where people really know Wickham, what is the general opinion of him?</a:t>
            </a:r>
          </a:p>
        </p:txBody>
      </p:sp>
    </p:spTree>
    <p:extLst>
      <p:ext uri="{BB962C8B-B14F-4D97-AF65-F5344CB8AC3E}">
        <p14:creationId xmlns:p14="http://schemas.microsoft.com/office/powerpoint/2010/main" val="129815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44</a:t>
            </a:r>
            <a:endParaRPr lang="en-US" dirty="0"/>
          </a:p>
        </p:txBody>
      </p:sp>
      <p:sp>
        <p:nvSpPr>
          <p:cNvPr id="3" name="Content Placeholder 2"/>
          <p:cNvSpPr>
            <a:spLocks noGrp="1"/>
          </p:cNvSpPr>
          <p:nvPr>
            <p:ph idx="1"/>
          </p:nvPr>
        </p:nvSpPr>
        <p:spPr/>
        <p:txBody>
          <a:bodyPr/>
          <a:lstStyle/>
          <a:p>
            <a:r>
              <a:rPr lang="en-US" dirty="0" smtClean="0"/>
              <a:t>“But above all, above respect and esteem, there was a motive within her of good will which could not be overlooked. It was gratitude. Gratitude, not merely for having once loved her, but for loving her still well enough, to forgive all the petulance and acrimony of her manner in rejecting him, and all the unjust accusations accompanying her rejection” (Austen 224).</a:t>
            </a:r>
          </a:p>
          <a:p>
            <a:pPr lvl="1"/>
            <a:r>
              <a:rPr lang="en-US" dirty="0" smtClean="0"/>
              <a:t>Elizabeth’s gratitude toward Darcy</a:t>
            </a:r>
          </a:p>
          <a:p>
            <a:r>
              <a:rPr lang="en-US" dirty="0" smtClean="0"/>
              <a:t>How would you describe Elizabeth’s state of mind as the chapter ends?</a:t>
            </a:r>
            <a:endParaRPr lang="en-US" dirty="0"/>
          </a:p>
        </p:txBody>
      </p:sp>
    </p:spTree>
    <p:extLst>
      <p:ext uri="{BB962C8B-B14F-4D97-AF65-F5344CB8AC3E}">
        <p14:creationId xmlns:p14="http://schemas.microsoft.com/office/powerpoint/2010/main" val="820750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45</a:t>
            </a:r>
            <a:endParaRPr lang="en-US" dirty="0"/>
          </a:p>
        </p:txBody>
      </p:sp>
      <p:sp>
        <p:nvSpPr>
          <p:cNvPr id="3" name="Content Placeholder 2"/>
          <p:cNvSpPr>
            <a:spLocks noGrp="1"/>
          </p:cNvSpPr>
          <p:nvPr>
            <p:ph idx="1"/>
          </p:nvPr>
        </p:nvSpPr>
        <p:spPr/>
        <p:txBody>
          <a:bodyPr>
            <a:normAutofit lnSpcReduction="10000"/>
          </a:bodyPr>
          <a:lstStyle/>
          <a:p>
            <a:r>
              <a:rPr lang="en-US" dirty="0" smtClean="0"/>
              <a:t>How does Miss Bingley receive Elizabeth and </a:t>
            </a:r>
            <a:r>
              <a:rPr lang="en-US" dirty="0" err="1" smtClean="0"/>
              <a:t>Pemberley</a:t>
            </a:r>
            <a:r>
              <a:rPr lang="en-US" dirty="0" smtClean="0"/>
              <a:t>?</a:t>
            </a:r>
          </a:p>
          <a:p>
            <a:pPr lvl="1"/>
            <a:r>
              <a:rPr lang="en-US" dirty="0" smtClean="0"/>
              <a:t>What does she imply about the </a:t>
            </a:r>
            <a:r>
              <a:rPr lang="en-US" dirty="0" err="1" smtClean="0"/>
              <a:t>Bennet</a:t>
            </a:r>
            <a:r>
              <a:rPr lang="en-US" dirty="0" smtClean="0"/>
              <a:t> girls on p. 227?</a:t>
            </a:r>
          </a:p>
          <a:p>
            <a:pPr lvl="1"/>
            <a:r>
              <a:rPr lang="en-US" dirty="0" smtClean="0"/>
              <a:t>What does she attempt regarding Wickham? How does Elizabeth respond?</a:t>
            </a:r>
          </a:p>
          <a:p>
            <a:pPr lvl="1"/>
            <a:r>
              <a:rPr lang="en-US" dirty="0" smtClean="0"/>
              <a:t>Note that Miss Bingley also hurts Georgiana with her comments</a:t>
            </a:r>
          </a:p>
          <a:p>
            <a:pPr lvl="1"/>
            <a:r>
              <a:rPr lang="en-US" dirty="0" smtClean="0"/>
              <a:t>What does she suggest to Darcy regarding Elizabeth’s appearance? His response?</a:t>
            </a:r>
          </a:p>
          <a:p>
            <a:r>
              <a:rPr lang="en-US" dirty="0" smtClean="0"/>
              <a:t>“Persuaded as Miss Bingley was that Darcy admired Elizabeth, this was not the best method of recommending herself; but angry people are not always wise” (Austen 229).</a:t>
            </a:r>
            <a:endParaRPr lang="en-US" dirty="0"/>
          </a:p>
        </p:txBody>
      </p:sp>
    </p:spTree>
    <p:extLst>
      <p:ext uri="{BB962C8B-B14F-4D97-AF65-F5344CB8AC3E}">
        <p14:creationId xmlns:p14="http://schemas.microsoft.com/office/powerpoint/2010/main" val="3577091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36</a:t>
            </a:r>
            <a:endParaRPr lang="en-US" dirty="0"/>
          </a:p>
        </p:txBody>
      </p:sp>
      <p:sp>
        <p:nvSpPr>
          <p:cNvPr id="3" name="Content Placeholder 2"/>
          <p:cNvSpPr>
            <a:spLocks noGrp="1"/>
          </p:cNvSpPr>
          <p:nvPr>
            <p:ph idx="1"/>
          </p:nvPr>
        </p:nvSpPr>
        <p:spPr/>
        <p:txBody>
          <a:bodyPr/>
          <a:lstStyle/>
          <a:p>
            <a:r>
              <a:rPr lang="en-US" dirty="0" smtClean="0"/>
              <a:t>Elizabeth even comes to see the situation with Jane differently. What leads her to an understanding of Darcy’s interpretation?</a:t>
            </a:r>
          </a:p>
          <a:p>
            <a:r>
              <a:rPr lang="en-US" dirty="0" smtClean="0"/>
              <a:t>Characterize Elizabeth at the end of chapter 36. How does she feel?</a:t>
            </a:r>
          </a:p>
          <a:p>
            <a:endParaRPr lang="en-US" dirty="0"/>
          </a:p>
        </p:txBody>
      </p:sp>
    </p:spTree>
    <p:extLst>
      <p:ext uri="{BB962C8B-B14F-4D97-AF65-F5344CB8AC3E}">
        <p14:creationId xmlns:p14="http://schemas.microsoft.com/office/powerpoint/2010/main" val="1439369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36</a:t>
            </a:r>
            <a:endParaRPr lang="en-US" dirty="0"/>
          </a:p>
        </p:txBody>
      </p:sp>
      <p:sp>
        <p:nvSpPr>
          <p:cNvPr id="3" name="Content Placeholder 2"/>
          <p:cNvSpPr>
            <a:spLocks noGrp="1"/>
          </p:cNvSpPr>
          <p:nvPr>
            <p:ph idx="1"/>
          </p:nvPr>
        </p:nvSpPr>
        <p:spPr/>
        <p:txBody>
          <a:bodyPr/>
          <a:lstStyle/>
          <a:p>
            <a:r>
              <a:rPr lang="en-US" dirty="0" smtClean="0"/>
              <a:t>How does Austen use dialogue and letters to extend the traditional narrative technique?</a:t>
            </a:r>
          </a:p>
          <a:p>
            <a:r>
              <a:rPr lang="en-US" dirty="0" smtClean="0"/>
              <a:t>How does Darcy’s post-proposal letter figure so prominently in the novel?</a:t>
            </a:r>
          </a:p>
          <a:p>
            <a:r>
              <a:rPr lang="en-US" dirty="0" smtClean="0"/>
              <a:t>What makes Elizabeth and Darcy such iconic literary figures?</a:t>
            </a:r>
          </a:p>
          <a:p>
            <a:pPr lvl="1"/>
            <a:r>
              <a:rPr lang="en-US" dirty="0" smtClean="0"/>
              <a:t>How do the conventions of the day prevent them from connecting to each other?</a:t>
            </a:r>
            <a:endParaRPr lang="en-US" dirty="0"/>
          </a:p>
        </p:txBody>
      </p:sp>
    </p:spTree>
    <p:extLst>
      <p:ext uri="{BB962C8B-B14F-4D97-AF65-F5344CB8AC3E}">
        <p14:creationId xmlns:p14="http://schemas.microsoft.com/office/powerpoint/2010/main" val="2122280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37</a:t>
            </a:r>
            <a:endParaRPr lang="en-US" dirty="0"/>
          </a:p>
        </p:txBody>
      </p:sp>
      <p:sp>
        <p:nvSpPr>
          <p:cNvPr id="3" name="Content Placeholder 2"/>
          <p:cNvSpPr>
            <a:spLocks noGrp="1"/>
          </p:cNvSpPr>
          <p:nvPr>
            <p:ph idx="1"/>
          </p:nvPr>
        </p:nvSpPr>
        <p:spPr/>
        <p:txBody>
          <a:bodyPr/>
          <a:lstStyle/>
          <a:p>
            <a:r>
              <a:rPr lang="en-US" dirty="0" smtClean="0"/>
              <a:t>What amuses Elizabeth when she thinks of Lady Catherine now?</a:t>
            </a:r>
          </a:p>
          <a:p>
            <a:r>
              <a:rPr lang="en-US" dirty="0" smtClean="0"/>
              <a:t>How does Darcy feel about leaving </a:t>
            </a:r>
            <a:r>
              <a:rPr lang="en-US" dirty="0" err="1" smtClean="0"/>
              <a:t>Rosings</a:t>
            </a:r>
            <a:r>
              <a:rPr lang="en-US" dirty="0" smtClean="0"/>
              <a:t>? Why?</a:t>
            </a:r>
          </a:p>
          <a:p>
            <a:pPr lvl="1"/>
            <a:r>
              <a:rPr lang="en-US" dirty="0" smtClean="0"/>
              <a:t>What does Lady Catherine believe is the reason for these feelings? Typical…</a:t>
            </a:r>
          </a:p>
          <a:p>
            <a:r>
              <a:rPr lang="en-US" dirty="0" smtClean="0"/>
              <a:t>Lady Catherine notices a change in Elizabeth. What is her suggestion?</a:t>
            </a:r>
          </a:p>
          <a:p>
            <a:pPr marL="0" indent="0">
              <a:buNone/>
            </a:pPr>
            <a:endParaRPr lang="en-US" dirty="0"/>
          </a:p>
        </p:txBody>
      </p:sp>
    </p:spTree>
    <p:extLst>
      <p:ext uri="{BB962C8B-B14F-4D97-AF65-F5344CB8AC3E}">
        <p14:creationId xmlns:p14="http://schemas.microsoft.com/office/powerpoint/2010/main" val="1551392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37</a:t>
            </a:r>
            <a:endParaRPr lang="en-US" dirty="0"/>
          </a:p>
        </p:txBody>
      </p:sp>
      <p:sp>
        <p:nvSpPr>
          <p:cNvPr id="3" name="Content Placeholder 2"/>
          <p:cNvSpPr>
            <a:spLocks noGrp="1"/>
          </p:cNvSpPr>
          <p:nvPr>
            <p:ph idx="1"/>
          </p:nvPr>
        </p:nvSpPr>
        <p:spPr/>
        <p:txBody>
          <a:bodyPr/>
          <a:lstStyle/>
          <a:p>
            <a:r>
              <a:rPr lang="en-US" dirty="0" smtClean="0"/>
              <a:t>How does Elizabeth feel about Darcy now?</a:t>
            </a:r>
          </a:p>
          <a:p>
            <a:pPr lvl="1"/>
            <a:r>
              <a:rPr lang="en-US" dirty="0" smtClean="0"/>
              <a:t>See pp. 181-182</a:t>
            </a:r>
          </a:p>
          <a:p>
            <a:pPr lvl="1"/>
            <a:r>
              <a:rPr lang="en-US" dirty="0" smtClean="0"/>
              <a:t>Which of his thoughts are understandable in her view?</a:t>
            </a:r>
          </a:p>
          <a:p>
            <a:pPr lvl="1"/>
            <a:r>
              <a:rPr lang="en-US" dirty="0" smtClean="0"/>
              <a:t>Which mistake does she still struggle to come to terms with?</a:t>
            </a:r>
          </a:p>
          <a:p>
            <a:r>
              <a:rPr lang="en-US" dirty="0" smtClean="0"/>
              <a:t>In what way did Darcy’s explanation change Elizabeth’s feelings about Mr. Bingley?</a:t>
            </a:r>
            <a:endParaRPr lang="en-US" dirty="0"/>
          </a:p>
        </p:txBody>
      </p:sp>
    </p:spTree>
    <p:extLst>
      <p:ext uri="{BB962C8B-B14F-4D97-AF65-F5344CB8AC3E}">
        <p14:creationId xmlns:p14="http://schemas.microsoft.com/office/powerpoint/2010/main" val="3518828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 Elizabeth Been Fair?</a:t>
            </a:r>
            <a:endParaRPr lang="en-US" dirty="0"/>
          </a:p>
        </p:txBody>
      </p:sp>
      <p:sp>
        <p:nvSpPr>
          <p:cNvPr id="3" name="Content Placeholder 2"/>
          <p:cNvSpPr>
            <a:spLocks noGrp="1"/>
          </p:cNvSpPr>
          <p:nvPr>
            <p:ph idx="1"/>
          </p:nvPr>
        </p:nvSpPr>
        <p:spPr/>
        <p:txBody>
          <a:bodyPr>
            <a:normAutofit lnSpcReduction="10000"/>
          </a:bodyPr>
          <a:lstStyle/>
          <a:p>
            <a:r>
              <a:rPr lang="en-US" dirty="0" smtClean="0"/>
              <a:t>Margaret Kennedy describes Elizabeth’s opinion of Darcy</a:t>
            </a:r>
          </a:p>
          <a:p>
            <a:pPr lvl="1"/>
            <a:r>
              <a:rPr lang="en-US" dirty="0" smtClean="0"/>
              <a:t>“It is only to Darcy that she cannot be just, cannot be gentle. Her animus against him has been fed by too many tributary streams. The original slight against herself might quickly have been forgotten…But then upon the scene appear the attractive Wickham and the fantastic Collins, both of them </a:t>
            </a:r>
            <a:r>
              <a:rPr lang="en-US" dirty="0" err="1" smtClean="0"/>
              <a:t>proteges</a:t>
            </a:r>
            <a:r>
              <a:rPr lang="en-US" dirty="0" smtClean="0"/>
              <a:t> of the Darcy family, and each with his particular contribution to the prejudiced picture which is forming in her mind. She contrasts the fawning servility which has recommended Collins to a good living with the sturdy independence which has, by his own account, deprived Wickham of similar advancement. Darcy’s active participation in the separation of Jane and Bingley follows…”</a:t>
            </a:r>
            <a:endParaRPr lang="en-US" dirty="0"/>
          </a:p>
        </p:txBody>
      </p:sp>
    </p:spTree>
    <p:extLst>
      <p:ext uri="{BB962C8B-B14F-4D97-AF65-F5344CB8AC3E}">
        <p14:creationId xmlns:p14="http://schemas.microsoft.com/office/powerpoint/2010/main" val="1661159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She Ignore Clues?</a:t>
            </a:r>
            <a:endParaRPr lang="en-US" dirty="0"/>
          </a:p>
        </p:txBody>
      </p:sp>
      <p:sp>
        <p:nvSpPr>
          <p:cNvPr id="3" name="Content Placeholder 2"/>
          <p:cNvSpPr>
            <a:spLocks noGrp="1"/>
          </p:cNvSpPr>
          <p:nvPr>
            <p:ph idx="1"/>
          </p:nvPr>
        </p:nvSpPr>
        <p:spPr/>
        <p:txBody>
          <a:bodyPr/>
          <a:lstStyle/>
          <a:p>
            <a:r>
              <a:rPr lang="en-US" dirty="0" smtClean="0"/>
              <a:t>D. J. Dooley Notes in “Pride, Prejudice, and Vanity in Elizabeth </a:t>
            </a:r>
            <a:r>
              <a:rPr lang="en-US" dirty="0" err="1" smtClean="0"/>
              <a:t>Bennet</a:t>
            </a:r>
            <a:r>
              <a:rPr lang="en-US" dirty="0" smtClean="0"/>
              <a:t>”:</a:t>
            </a:r>
          </a:p>
          <a:p>
            <a:pPr lvl="1"/>
            <a:r>
              <a:rPr lang="en-US" dirty="0" smtClean="0"/>
              <a:t>“She is given opportunities to exercise the necessary discrimination, as when Lady Catherine behaves with patrician arrogance and Darcy looks ashamed of her. In the scenes at </a:t>
            </a:r>
            <a:r>
              <a:rPr lang="en-US" dirty="0" err="1" smtClean="0"/>
              <a:t>Hunsford</a:t>
            </a:r>
            <a:r>
              <a:rPr lang="en-US" dirty="0" smtClean="0"/>
              <a:t>, her original bias against Darcy leads her to disclaim his compliments, interpret his visits on the ground that he has nothing better to do, and attribute their meetings in the park to mischance. It is because of her persistence in a prejudiced view that his proposal comes as a tremendous shock to her. After she has read his long letter of explanation, she reproaches herself for being ‘blind, prejudiced, and absurd.’” </a:t>
            </a:r>
            <a:endParaRPr lang="en-US" dirty="0"/>
          </a:p>
        </p:txBody>
      </p:sp>
    </p:spTree>
    <p:extLst>
      <p:ext uri="{BB962C8B-B14F-4D97-AF65-F5344CB8AC3E}">
        <p14:creationId xmlns:p14="http://schemas.microsoft.com/office/powerpoint/2010/main" val="11404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38</a:t>
            </a:r>
            <a:endParaRPr lang="en-US" dirty="0"/>
          </a:p>
        </p:txBody>
      </p:sp>
      <p:sp>
        <p:nvSpPr>
          <p:cNvPr id="3" name="Content Placeholder 2"/>
          <p:cNvSpPr>
            <a:spLocks noGrp="1"/>
          </p:cNvSpPr>
          <p:nvPr>
            <p:ph idx="1"/>
          </p:nvPr>
        </p:nvSpPr>
        <p:spPr/>
        <p:txBody>
          <a:bodyPr/>
          <a:lstStyle/>
          <a:p>
            <a:r>
              <a:rPr lang="en-US" dirty="0" smtClean="0"/>
              <a:t>How does Mr. Collins see his relationship with Lady Catherine de </a:t>
            </a:r>
            <a:r>
              <a:rPr lang="en-US" dirty="0" err="1" smtClean="0"/>
              <a:t>Bourgh</a:t>
            </a:r>
            <a:r>
              <a:rPr lang="en-US" dirty="0" smtClean="0"/>
              <a:t>?</a:t>
            </a:r>
          </a:p>
          <a:p>
            <a:r>
              <a:rPr lang="en-US" dirty="0" smtClean="0"/>
              <a:t>How do you see it?</a:t>
            </a:r>
            <a:endParaRPr lang="en-US" dirty="0"/>
          </a:p>
        </p:txBody>
      </p:sp>
    </p:spTree>
    <p:extLst>
      <p:ext uri="{BB962C8B-B14F-4D97-AF65-F5344CB8AC3E}">
        <p14:creationId xmlns:p14="http://schemas.microsoft.com/office/powerpoint/2010/main" val="29470378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5287</TotalTime>
  <Words>1809</Words>
  <Application>Microsoft Office PowerPoint</Application>
  <PresentationFormat>Widescreen</PresentationFormat>
  <Paragraphs>121</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Garamond</vt:lpstr>
      <vt:lpstr>Organic</vt:lpstr>
      <vt:lpstr>Pride and Prejudice</vt:lpstr>
      <vt:lpstr>Chapter 36</vt:lpstr>
      <vt:lpstr>Chapter 36</vt:lpstr>
      <vt:lpstr>Chapter 36</vt:lpstr>
      <vt:lpstr>Chapter 37</vt:lpstr>
      <vt:lpstr>Chapter 37</vt:lpstr>
      <vt:lpstr>Has Elizabeth Been Fair?</vt:lpstr>
      <vt:lpstr>Did She Ignore Clues?</vt:lpstr>
      <vt:lpstr>Chapter 38</vt:lpstr>
      <vt:lpstr>Chapter 38</vt:lpstr>
      <vt:lpstr>Chapter 39</vt:lpstr>
      <vt:lpstr>Chapter 40</vt:lpstr>
      <vt:lpstr>Chapter 40</vt:lpstr>
      <vt:lpstr>Chapter 41</vt:lpstr>
      <vt:lpstr>Chapter 41</vt:lpstr>
      <vt:lpstr>Chapter 41</vt:lpstr>
      <vt:lpstr>A Gallery of Fools?</vt:lpstr>
      <vt:lpstr>Chapter 42</vt:lpstr>
      <vt:lpstr>Chapter 43</vt:lpstr>
      <vt:lpstr>Chapter 43</vt:lpstr>
      <vt:lpstr>Chapter 43</vt:lpstr>
      <vt:lpstr>Chapter 43</vt:lpstr>
      <vt:lpstr>Chapter 44</vt:lpstr>
      <vt:lpstr>Chapter 44</vt:lpstr>
      <vt:lpstr>Chapter 44</vt:lpstr>
      <vt:lpstr>Chapter 45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Pride and Prejudice</dc:title>
  <dc:creator>Cotton, Aleecia</dc:creator>
  <cp:lastModifiedBy>Cotton, Aleecia</cp:lastModifiedBy>
  <cp:revision>20</cp:revision>
  <dcterms:created xsi:type="dcterms:W3CDTF">2015-02-14T19:13:32Z</dcterms:created>
  <dcterms:modified xsi:type="dcterms:W3CDTF">2015-02-18T11:20:37Z</dcterms:modified>
</cp:coreProperties>
</file>